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1" r:id="rId1"/>
  </p:sldMasterIdLst>
  <p:notesMasterIdLst>
    <p:notesMasterId r:id="rId73"/>
  </p:notesMasterIdLst>
  <p:sldIdLst>
    <p:sldId id="327" r:id="rId2"/>
    <p:sldId id="544" r:id="rId3"/>
    <p:sldId id="436" r:id="rId4"/>
    <p:sldId id="443" r:id="rId5"/>
    <p:sldId id="348" r:id="rId6"/>
    <p:sldId id="543" r:id="rId7"/>
    <p:sldId id="356" r:id="rId8"/>
    <p:sldId id="423" r:id="rId9"/>
    <p:sldId id="416" r:id="rId10"/>
    <p:sldId id="466" r:id="rId11"/>
    <p:sldId id="450" r:id="rId12"/>
    <p:sldId id="338" r:id="rId13"/>
    <p:sldId id="434" r:id="rId14"/>
    <p:sldId id="435" r:id="rId15"/>
    <p:sldId id="438" r:id="rId16"/>
    <p:sldId id="431" r:id="rId17"/>
    <p:sldId id="452" r:id="rId18"/>
    <p:sldId id="440" r:id="rId19"/>
    <p:sldId id="455" r:id="rId20"/>
    <p:sldId id="456" r:id="rId21"/>
    <p:sldId id="439" r:id="rId22"/>
    <p:sldId id="442" r:id="rId23"/>
    <p:sldId id="542" r:id="rId24"/>
    <p:sldId id="453" r:id="rId25"/>
    <p:sldId id="426" r:id="rId26"/>
    <p:sldId id="445" r:id="rId27"/>
    <p:sldId id="447" r:id="rId28"/>
    <p:sldId id="451" r:id="rId29"/>
    <p:sldId id="457" r:id="rId30"/>
    <p:sldId id="449" r:id="rId31"/>
    <p:sldId id="458" r:id="rId32"/>
    <p:sldId id="444" r:id="rId33"/>
    <p:sldId id="540" r:id="rId34"/>
    <p:sldId id="541" r:id="rId35"/>
    <p:sldId id="425" r:id="rId36"/>
    <p:sldId id="459" r:id="rId37"/>
    <p:sldId id="424" r:id="rId38"/>
    <p:sldId id="427" r:id="rId39"/>
    <p:sldId id="428" r:id="rId40"/>
    <p:sldId id="429" r:id="rId41"/>
    <p:sldId id="464" r:id="rId42"/>
    <p:sldId id="463" r:id="rId43"/>
    <p:sldId id="467" r:id="rId44"/>
    <p:sldId id="468" r:id="rId45"/>
    <p:sldId id="469" r:id="rId46"/>
    <p:sldId id="461" r:id="rId47"/>
    <p:sldId id="462" r:id="rId48"/>
    <p:sldId id="470" r:id="rId49"/>
    <p:sldId id="471" r:id="rId50"/>
    <p:sldId id="473" r:id="rId51"/>
    <p:sldId id="472" r:id="rId52"/>
    <p:sldId id="504" r:id="rId53"/>
    <p:sldId id="505" r:id="rId54"/>
    <p:sldId id="531" r:id="rId55"/>
    <p:sldId id="532" r:id="rId56"/>
    <p:sldId id="533" r:id="rId57"/>
    <p:sldId id="534" r:id="rId58"/>
    <p:sldId id="535" r:id="rId59"/>
    <p:sldId id="536" r:id="rId60"/>
    <p:sldId id="537" r:id="rId61"/>
    <p:sldId id="538" r:id="rId62"/>
    <p:sldId id="555" r:id="rId63"/>
    <p:sldId id="546" r:id="rId64"/>
    <p:sldId id="547" r:id="rId65"/>
    <p:sldId id="548" r:id="rId66"/>
    <p:sldId id="549" r:id="rId67"/>
    <p:sldId id="550" r:id="rId68"/>
    <p:sldId id="551" r:id="rId69"/>
    <p:sldId id="552" r:id="rId70"/>
    <p:sldId id="553" r:id="rId71"/>
    <p:sldId id="554" r:id="rId7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7" autoAdjust="0"/>
    <p:restoredTop sz="82573" autoAdjust="0"/>
  </p:normalViewPr>
  <p:slideViewPr>
    <p:cSldViewPr snapToGrid="0" snapToObjects="1">
      <p:cViewPr varScale="1">
        <p:scale>
          <a:sx n="94" d="100"/>
          <a:sy n="94" d="100"/>
        </p:scale>
        <p:origin x="79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51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5038A-6E2F-9341-985E-059A2A23ADCA}" type="datetimeFigureOut">
              <a:rPr lang="en-US" smtClean="0"/>
              <a:pPr/>
              <a:t>8/2/2024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B66B65-C5CF-954B-AE4A-88FA41E02A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253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Avenir-Book"/>
              </a:rPr>
              <a:t>S2U5PER-NATURALINSTRUCTIONS: Generalization via Declarative</a:t>
            </a:r>
          </a:p>
          <a:p>
            <a:pPr algn="l"/>
            <a:r>
              <a:rPr lang="en-US" sz="1800" b="0" i="0" u="none" strike="noStrike" baseline="0" dirty="0">
                <a:latin typeface="Avenir-Book"/>
              </a:rPr>
              <a:t>Instructions on 1600+ NLP Tasks, Wang et al., 2022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B66B65-C5CF-954B-AE4A-88FA41E02A6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89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 lIns="0" tIns="0" rIns="0" bIns="0">
            <a:noAutofit/>
          </a:bodyPr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fld id="{7F5CE407-6216-4202-80E4-A30DC2F709B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96829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ody 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247692" y="146304"/>
            <a:ext cx="8631132" cy="655665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739540"/>
            <a:ext cx="9143999" cy="150779"/>
          </a:xfrm>
        </p:spPr>
        <p:txBody>
          <a:bodyPr/>
          <a:lstStyle>
            <a:lvl1pPr algn="ctr">
              <a:defRPr sz="800" i="1"/>
            </a:lvl1pPr>
          </a:lstStyle>
          <a:p>
            <a:r>
              <a:rPr lang="en-US"/>
              <a:t>Portland State University CS 430P/530 Internet, Web &amp; Cloud Systems</a:t>
            </a:r>
          </a:p>
        </p:txBody>
      </p:sp>
    </p:spTree>
    <p:extLst>
      <p:ext uri="{BB962C8B-B14F-4D97-AF65-F5344CB8AC3E}">
        <p14:creationId xmlns:p14="http://schemas.microsoft.com/office/powerpoint/2010/main" val="2816624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  <a:noFill/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6D092C3-C5E5-C249-A10B-D79B7CF051D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6384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6D092C3-C5E5-C249-A10B-D79B7CF051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95309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6D092C3-C5E5-C249-A10B-D79B7CF051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91154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6D092C3-C5E5-C249-A10B-D79B7CF051D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656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  <a:noFill/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6D092C3-C5E5-C249-A10B-D79B7CF051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474873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2115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b="1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975167"/>
            <a:ext cx="8520600" cy="5790978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90250" y="6241345"/>
            <a:ext cx="548700" cy="524800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550185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2115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b="1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90250" y="6241345"/>
            <a:ext cx="548700" cy="524800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6D092C3-C5E5-C249-A10B-D79B7CF051D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012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91855"/>
            <a:ext cx="8520600" cy="667429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90250" y="6241345"/>
            <a:ext cx="548700" cy="524800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6D092C3-C5E5-C249-A10B-D79B7CF051D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280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ounded Rectangle 7"/>
          <p:cNvSpPr/>
          <p:nvPr userDrawn="1"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noFill/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noFill/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fld id="{16D092C3-C5E5-C249-A10B-D79B7CF051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5"/>
          <p:cNvSpPr txBox="1">
            <a:spLocks/>
          </p:cNvSpPr>
          <p:nvPr userDrawn="1"/>
        </p:nvSpPr>
        <p:spPr>
          <a:xfrm>
            <a:off x="0" y="6707883"/>
            <a:ext cx="9143999" cy="15077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CyberPDX Crypto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24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bit.ly/cyberpdx-crypto1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bit.ly/cyberpdx-crypto1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bit.ly/cyberpdx-crypto2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hyperlink" Target="https://www.azcentral.com/story/news/local/arizona/2019/08/29/navajo-code-talkers-ww-2-names/1940556001/" TargetMode="External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crypto.cyberpdx.org/static/NavajoCode.csv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bit.ly/cyberpdx-crypto3" TargetMode="Externa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7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s://arize.com/blog-course/react-agent-llm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arxiv.org/pdf/2302.04023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s://bit.ly/cyberpdx-crypto4" TargetMode="Externa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s://crypto.cyberpdx.org/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s://crypto.cyberpdx.org/" TargetMode="Externa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E1E8D932-95BC-3892-61CC-8BDEE3879E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CE33152-10DC-066E-4E29-DB0F9C3BF5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CyberPDX Crypto</a:t>
            </a:r>
            <a:br>
              <a:rPr lang="en-US"/>
            </a:br>
            <a:r>
              <a:rPr lang="en-US"/>
              <a:t>Cryptography with Generative AI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29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A6C703E-EB31-4D60-8C7B-5CFABF802B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Sound like an algorithm?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EDE520-CD0C-DCE6-714C-912F443FC4E2}"/>
              </a:ext>
            </a:extLst>
          </p:cNvPr>
          <p:cNvSpPr txBox="1"/>
          <p:nvPr/>
        </p:nvSpPr>
        <p:spPr>
          <a:xfrm>
            <a:off x="957800" y="1515923"/>
            <a:ext cx="6851254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-320040"/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Calculate the value of 'x' in the equation: 2x + 5 = 11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30D645-122F-BCA0-0163-2E70704C0073}"/>
              </a:ext>
            </a:extLst>
          </p:cNvPr>
          <p:cNvSpPr txBox="1"/>
          <p:nvPr/>
        </p:nvSpPr>
        <p:spPr>
          <a:xfrm>
            <a:off x="1260145" y="2676115"/>
            <a:ext cx="6246563" cy="397031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indent="-320040"/>
            <a:r>
              <a:rPr lang="en-US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To solve the equation 2x + 5 = 11 for 'x', we need to isolate 'x' on one side of the equation. Here's the step-by-step solution:</a:t>
            </a:r>
          </a:p>
          <a:p>
            <a:pPr indent="-320040"/>
            <a:endParaRPr lang="en-US" dirty="0">
              <a:solidFill>
                <a:srgbClr val="00206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indent="-320040"/>
            <a:r>
              <a:rPr lang="en-US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Subtract 5 from both sides of the equation:</a:t>
            </a:r>
          </a:p>
          <a:p>
            <a:pPr indent="-320040"/>
            <a:r>
              <a:rPr lang="en-US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2x + 5 - 5 = 11 - 5</a:t>
            </a:r>
          </a:p>
          <a:p>
            <a:pPr indent="-320040"/>
            <a:r>
              <a:rPr lang="en-US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2x = 6</a:t>
            </a:r>
          </a:p>
          <a:p>
            <a:pPr indent="-320040"/>
            <a:endParaRPr lang="en-US" dirty="0">
              <a:solidFill>
                <a:srgbClr val="00206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indent="-320040"/>
            <a:r>
              <a:rPr lang="en-US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Divide both sides of the equation by 2:</a:t>
            </a:r>
          </a:p>
          <a:p>
            <a:pPr indent="-320040"/>
            <a:r>
              <a:rPr lang="en-US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2x / 2 = 6 / 2</a:t>
            </a:r>
          </a:p>
          <a:p>
            <a:pPr indent="-320040"/>
            <a:r>
              <a:rPr lang="en-US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 = 3</a:t>
            </a:r>
          </a:p>
          <a:p>
            <a:pPr indent="-320040"/>
            <a:endParaRPr lang="en-US" dirty="0">
              <a:solidFill>
                <a:srgbClr val="00206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indent="-320040"/>
            <a:r>
              <a:rPr lang="en-US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Therefore, the value of 'x' in the equation 2x + 5 = 11 is 3.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F9990E0-8148-7AEE-7079-4510DF2F9A52}"/>
              </a:ext>
            </a:extLst>
          </p:cNvPr>
          <p:cNvCxnSpPr>
            <a:cxnSpLocks/>
            <a:stCxn id="4" idx="2"/>
            <a:endCxn id="5" idx="0"/>
          </p:cNvCxnSpPr>
          <p:nvPr/>
        </p:nvCxnSpPr>
        <p:spPr>
          <a:xfrm>
            <a:off x="4383427" y="2223809"/>
            <a:ext cx="0" cy="45230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91E7E96-76DF-AC61-8061-A8DA1115E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Reasoning</a:t>
            </a:r>
          </a:p>
        </p:txBody>
      </p:sp>
    </p:spTree>
    <p:extLst>
      <p:ext uri="{BB962C8B-B14F-4D97-AF65-F5344CB8AC3E}">
        <p14:creationId xmlns:p14="http://schemas.microsoft.com/office/powerpoint/2010/main" val="186484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A5327-717E-8A1F-60B9-9F2CDB280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Programming with LLMs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D19780-C5CC-DD64-00D9-7AF62646CC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Basic program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1CDA0A-80B7-48A3-F059-11B8A37DA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341" y="1814142"/>
            <a:ext cx="1918643" cy="322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97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5F733B-1648-68AC-7BD5-F941D2869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91855"/>
            <a:ext cx="8520600" cy="4017709"/>
          </a:xfrm>
        </p:spPr>
        <p:txBody>
          <a:bodyPr>
            <a:normAutofit lnSpcReduction="10000"/>
          </a:bodyPr>
          <a:lstStyle/>
          <a:p>
            <a:r>
              <a:rPr lang="en-US"/>
              <a:t>Import specific function from software package associated with model</a:t>
            </a:r>
          </a:p>
          <a:p>
            <a:pPr lvl="1"/>
            <a:r>
              <a:rPr lang="en-US">
                <a:sym typeface="Wingdings" panose="05000000000000000000" pitchFamily="2" charset="2"/>
              </a:rPr>
              <a:t>Or you can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import *</a:t>
            </a:r>
            <a:r>
              <a:rPr lang="en-US">
                <a:sym typeface="Wingdings" panose="05000000000000000000" pitchFamily="2" charset="2"/>
              </a:rPr>
              <a:t> everything in package (Be like Mike )</a:t>
            </a:r>
            <a:endParaRPr lang="en-US"/>
          </a:p>
          <a:p>
            <a:r>
              <a:rPr lang="en-US"/>
              <a:t>Create a particular model (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gemini-pro</a:t>
            </a:r>
            <a:r>
              <a:rPr lang="en-US"/>
              <a:t>) in program to utilize (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llm</a:t>
            </a:r>
            <a:r>
              <a:rPr lang="en-US"/>
              <a:t>)</a:t>
            </a:r>
          </a:p>
          <a:p>
            <a:pPr lvl="1"/>
            <a:r>
              <a:rPr lang="en-US"/>
              <a:t>Similar to how "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display</a:t>
            </a:r>
            <a:r>
              <a:rPr lang="en-US"/>
              <a:t>" and "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radio</a:t>
            </a:r>
            <a:r>
              <a:rPr lang="en-US"/>
              <a:t>" was used in microPython</a:t>
            </a:r>
          </a:p>
          <a:p>
            <a:r>
              <a:rPr lang="en-US"/>
              <a:t>Invoke model with a prompt</a:t>
            </a:r>
          </a:p>
          <a:p>
            <a:pPr lvl="1"/>
            <a:r>
              <a:rPr lang="en-US"/>
              <a:t>Python call that communicates to Google's model</a:t>
            </a:r>
          </a:p>
          <a:p>
            <a:pPr lvl="1"/>
            <a:r>
              <a:rPr lang="en-US"/>
              <a:t>Save return value from model (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response</a:t>
            </a:r>
            <a:r>
              <a:rPr lang="en-US"/>
              <a:t>)</a:t>
            </a:r>
          </a:p>
          <a:p>
            <a:r>
              <a:rPr lang="en-US"/>
              <a:t>Print response</a:t>
            </a:r>
          </a:p>
          <a:p>
            <a:pPr lvl="1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B94953-1891-F3AF-BD80-1CBE6D08ED70}"/>
              </a:ext>
            </a:extLst>
          </p:cNvPr>
          <p:cNvSpPr txBox="1"/>
          <p:nvPr/>
        </p:nvSpPr>
        <p:spPr>
          <a:xfrm>
            <a:off x="311700" y="3923132"/>
            <a:ext cx="8441474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from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langchain_google_genai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import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GoogleGenerativeAI</a:t>
            </a:r>
            <a:endParaRPr lang="en-US" sz="16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llm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=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GoogleGenerativeAI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(model=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sz="1600" b="0" dirty="0" err="1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gemini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-pro"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response = 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llm.invoke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"Write me a haiku about Portland State University"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print(response)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96AA743-0869-3042-202F-EA6F89A96667}"/>
              </a:ext>
            </a:extLst>
          </p:cNvPr>
          <p:cNvCxnSpPr>
            <a:cxnSpLocks/>
            <a:stCxn id="2" idx="2"/>
            <a:endCxn id="6" idx="0"/>
          </p:cNvCxnSpPr>
          <p:nvPr/>
        </p:nvCxnSpPr>
        <p:spPr>
          <a:xfrm>
            <a:off x="4532437" y="5000350"/>
            <a:ext cx="0" cy="5634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FD4734A-4484-6896-50A7-B4DDBF4D8ABD}"/>
              </a:ext>
            </a:extLst>
          </p:cNvPr>
          <p:cNvSpPr txBox="1"/>
          <p:nvPr/>
        </p:nvSpPr>
        <p:spPr>
          <a:xfrm>
            <a:off x="2246437" y="5563840"/>
            <a:ext cx="4572000" cy="9233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PSU, a haven</a:t>
            </a:r>
          </a:p>
          <a:p>
            <a:r>
              <a:rPr lang="en-US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Learning, art, and green spaces</a:t>
            </a:r>
          </a:p>
          <a:p>
            <a:r>
              <a:rPr lang="en-US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Portland's urban heart</a:t>
            </a:r>
          </a:p>
        </p:txBody>
      </p:sp>
    </p:spTree>
    <p:extLst>
      <p:ext uri="{BB962C8B-B14F-4D97-AF65-F5344CB8AC3E}">
        <p14:creationId xmlns:p14="http://schemas.microsoft.com/office/powerpoint/2010/main" val="368077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E07BB-083A-AA5E-A79F-0869BD167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Python notebooks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A104F5-E3FC-13D5-BC6D-1D8BFDCC84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Will be running our code via Python notebooks</a:t>
            </a:r>
          </a:p>
          <a:p>
            <a:pPr lvl="1"/>
            <a:r>
              <a:rPr lang="en-US"/>
              <a:t>Also known as "Jupyter notebooks" or Interactive Python</a:t>
            </a:r>
          </a:p>
          <a:p>
            <a:pPr lvl="1"/>
            <a:r>
              <a:rPr lang="en-US"/>
              <a:t>"Google Doc" with the ability to write and execute code</a:t>
            </a:r>
          </a:p>
          <a:p>
            <a:pPr lvl="1"/>
            <a:r>
              <a:rPr lang="en-US"/>
              <a:t>Notebook consists of "cells"</a:t>
            </a:r>
          </a:p>
          <a:p>
            <a:pPr lvl="2"/>
            <a:r>
              <a:rPr lang="en-US"/>
              <a:t>Text cell with "Welcome to my Python notebook!"</a:t>
            </a:r>
          </a:p>
          <a:p>
            <a:pPr lvl="2"/>
            <a:r>
              <a:rPr lang="en-US"/>
              <a:t>Code cell with Python code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CEFE38-FE34-60BF-B7EC-F34D0E7D4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157" y="3391777"/>
            <a:ext cx="6830378" cy="181000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9D30EC5-E1A4-C9D2-FE54-ED5C0EA13092}"/>
              </a:ext>
            </a:extLst>
          </p:cNvPr>
          <p:cNvCxnSpPr/>
          <p:nvPr/>
        </p:nvCxnSpPr>
        <p:spPr>
          <a:xfrm>
            <a:off x="550415" y="4962613"/>
            <a:ext cx="102093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BB13005-0339-266F-2104-A46601812553}"/>
              </a:ext>
            </a:extLst>
          </p:cNvPr>
          <p:cNvCxnSpPr/>
          <p:nvPr/>
        </p:nvCxnSpPr>
        <p:spPr>
          <a:xfrm>
            <a:off x="548691" y="4227247"/>
            <a:ext cx="102093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451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2DC08-F1E2-DB8E-8B9C-F0FE5B342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Executing 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E6671B-121D-E5D9-578C-2143690B38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Code cells executed by pressing "play"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Cells in notebook should be executed in order</a:t>
            </a:r>
          </a:p>
          <a:p>
            <a:pPr lvl="1"/>
            <a:r>
              <a:rPr lang="en-US"/>
              <a:t>Errors will occur otherwise</a:t>
            </a:r>
          </a:p>
          <a:p>
            <a:pPr lvl="1"/>
            <a:r>
              <a:rPr lang="en-US"/>
              <a:t>But, can repeat execution of cell over and over again</a:t>
            </a:r>
          </a:p>
        </p:txBody>
      </p:sp>
      <p:pic>
        <p:nvPicPr>
          <p:cNvPr id="4" name="20240730-2108-46.9604066">
            <a:hlinkClick r:id="" action="ppaction://media"/>
            <a:extLst>
              <a:ext uri="{FF2B5EF4-FFF2-40B4-BE49-F238E27FC236}">
                <a16:creationId xmlns:a16="http://schemas.microsoft.com/office/drawing/2014/main" id="{DF8878AC-0D4D-1A2D-8C93-E0DC881665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0581" y="1695450"/>
            <a:ext cx="548640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0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33326-BAEA-C4A0-BA26-F4F924BBF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Running Python notebooks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BBA151-05F3-051B-B56F-6EC8EA5EC8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Can be run locally anywhere Python runs</a:t>
            </a:r>
          </a:p>
          <a:p>
            <a:r>
              <a:rPr lang="en-US"/>
              <a:t>Can run over the Internet </a:t>
            </a:r>
          </a:p>
          <a:p>
            <a:pPr lvl="1"/>
            <a:r>
              <a:rPr lang="en-US"/>
              <a:t>Example</a:t>
            </a:r>
          </a:p>
          <a:p>
            <a:pPr lvl="2"/>
            <a:r>
              <a:rPr lang="en-US"/>
              <a:t>Google Colaboratory</a:t>
            </a:r>
          </a:p>
          <a:p>
            <a:pPr lvl="2"/>
            <a:r>
              <a:rPr lang="en-US"/>
              <a:t>Spins up a temporary server to run code</a:t>
            </a:r>
          </a:p>
          <a:p>
            <a:pPr lvl="1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C79637-5487-177B-AD27-9C69E1B2F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00" y="2899723"/>
            <a:ext cx="8605269" cy="3711191"/>
          </a:xfrm>
          <a:prstGeom prst="rect">
            <a:avLst/>
          </a:prstGeom>
        </p:spPr>
      </p:pic>
      <p:pic>
        <p:nvPicPr>
          <p:cNvPr id="1026" name="Picture 2" descr="Structure your code better in Google Colab with Text and Code Cells | by  Mitesh Parmar | Medium">
            <a:extLst>
              <a:ext uri="{FF2B5EF4-FFF2-40B4-BE49-F238E27FC236}">
                <a16:creationId xmlns:a16="http://schemas.microsoft.com/office/drawing/2014/main" id="{DDFC9AD5-FE3D-236F-E844-557C9C3B6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320" y="1458718"/>
            <a:ext cx="2894120" cy="128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29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DBF447-72E2-77A7-967A-9DF11D5B3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975167"/>
            <a:ext cx="5219088" cy="5790978"/>
          </a:xfrm>
        </p:spPr>
        <p:txBody>
          <a:bodyPr/>
          <a:lstStyle/>
          <a:p>
            <a:r>
              <a:rPr lang="en-US"/>
              <a:t>Can an LLM convert a string to its hexadecimal-encoded ASCII representation?</a:t>
            </a:r>
          </a:p>
          <a:p>
            <a:pPr lvl="1"/>
            <a:r>
              <a:rPr lang="en-US" sz="2000"/>
              <a:t>"</a:t>
            </a:r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Haha true</a:t>
            </a:r>
            <a:r>
              <a:rPr lang="en-US" sz="2000"/>
              <a:t>" </a:t>
            </a:r>
          </a:p>
          <a:p>
            <a:pPr lvl="1"/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48 61 68 61 20 74 72 75 65</a:t>
            </a:r>
          </a:p>
          <a:p>
            <a:r>
              <a:rPr lang="en-US"/>
              <a:t>Can an LLM convert hexadecimal-encoded ASCII back to a string?</a:t>
            </a:r>
          </a:p>
          <a:p>
            <a:pPr marL="0" indent="0">
              <a:buNone/>
            </a:pP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87AC25-028B-59CE-F41D-39D49522135B}"/>
              </a:ext>
            </a:extLst>
          </p:cNvPr>
          <p:cNvSpPr txBox="1"/>
          <p:nvPr/>
        </p:nvSpPr>
        <p:spPr>
          <a:xfrm>
            <a:off x="1609081" y="3805342"/>
            <a:ext cx="5925846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41 20 6d 69 73 74 61 6b 65 20 </a:t>
            </a:r>
          </a:p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73 68 6f 75 6c 64 20 62 65 20</a:t>
            </a:r>
          </a:p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79 6f 75 72 20 74 65 61 63 68 65 72 2c 20</a:t>
            </a:r>
          </a:p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6e 6f 74 20 79 6f 75 72 20 </a:t>
            </a:r>
          </a:p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61 74 74 61 63 6b 65 72 20 2d 20 </a:t>
            </a:r>
          </a:p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41 6e 6f 6e 79 6d 6f 75 73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7D1572F-6497-D12C-C6DF-2302FDF4E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Notebook #1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CEDE1F1-6965-3EB0-70C6-A4A1B9ED7FD4}"/>
              </a:ext>
            </a:extLst>
          </p:cNvPr>
          <p:cNvCxnSpPr>
            <a:cxnSpLocks/>
            <a:stCxn id="7" idx="2"/>
            <a:endCxn id="11" idx="0"/>
          </p:cNvCxnSpPr>
          <p:nvPr/>
        </p:nvCxnSpPr>
        <p:spPr>
          <a:xfrm flipH="1">
            <a:off x="4572002" y="5559668"/>
            <a:ext cx="2" cy="4404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6BFB176-9702-D65F-4CEA-6F743C2AD385}"/>
              </a:ext>
            </a:extLst>
          </p:cNvPr>
          <p:cNvSpPr txBox="1"/>
          <p:nvPr/>
        </p:nvSpPr>
        <p:spPr>
          <a:xfrm>
            <a:off x="1609080" y="6000102"/>
            <a:ext cx="592584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A mistake should be your teacher, not your attacker - Anonymous</a:t>
            </a:r>
          </a:p>
        </p:txBody>
      </p:sp>
      <p:pic>
        <p:nvPicPr>
          <p:cNvPr id="2050" name="Picture 2" descr="Haha true : r/elonmusk">
            <a:extLst>
              <a:ext uri="{FF2B5EF4-FFF2-40B4-BE49-F238E27FC236}">
                <a16:creationId xmlns:a16="http://schemas.microsoft.com/office/drawing/2014/main" id="{88ECCD65-F4FC-6A39-A163-0FDDAB48E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941" y="661533"/>
            <a:ext cx="3771059" cy="241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82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D1572F-6497-D12C-C6DF-2302FDF4E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Notebook #1 code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DBF447-72E2-77A7-967A-9DF11D5B37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Cell #1: Install LangChain packages to access OpenAI model</a:t>
            </a:r>
          </a:p>
          <a:p>
            <a:pPr lvl="1"/>
            <a:r>
              <a:rPr lang="en-US"/>
              <a:t>May take a minute to run command</a:t>
            </a:r>
          </a:p>
          <a:p>
            <a:pPr lvl="1"/>
            <a:r>
              <a:rPr lang="en-US"/>
              <a:t>Must wait for completion!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Cell #2: Include ChatPromptTemplate and ChatOpenAI code</a:t>
            </a:r>
          </a:p>
          <a:p>
            <a:pPr lvl="1"/>
            <a:r>
              <a:rPr lang="en-US"/>
              <a:t>Create instance of OpenAI model to use (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llm</a:t>
            </a:r>
            <a:r>
              <a:rPr lang="en-US"/>
              <a:t>)</a:t>
            </a:r>
          </a:p>
          <a:p>
            <a:pPr lvl="2"/>
            <a:r>
              <a:rPr lang="en-US"/>
              <a:t>Needs an "API key"</a:t>
            </a:r>
          </a:p>
          <a:p>
            <a:pPr lvl="2"/>
            <a:r>
              <a:rPr lang="en-US"/>
              <a:t>Set in code that you get, but typically would not be included in code itself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92F3FA-720E-0CB3-893D-92D7C8D83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168" y="2247676"/>
            <a:ext cx="8336132" cy="7113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B6F6F1-D28B-C6B7-AB39-DC7107896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824" y="4805430"/>
            <a:ext cx="8368352" cy="1355673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3BC0A7D-638E-1CB9-066A-ACC3B3841319}"/>
              </a:ext>
            </a:extLst>
          </p:cNvPr>
          <p:cNvCxnSpPr/>
          <p:nvPr/>
        </p:nvCxnSpPr>
        <p:spPr>
          <a:xfrm flipV="1">
            <a:off x="5800894" y="5939161"/>
            <a:ext cx="0" cy="4438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49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CE0570-B8AB-9E19-F437-C4C29A2F41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Cell #3: String to ASCII hexadecimal and binary</a:t>
            </a:r>
          </a:p>
          <a:p>
            <a:pPr lvl="1"/>
            <a:r>
              <a:rPr lang="en-US"/>
              <a:t>Create a prompt "template"</a:t>
            </a:r>
          </a:p>
          <a:p>
            <a:pPr lvl="2"/>
            <a:r>
              <a:rPr lang="en-US"/>
              <a:t>Useful when you want to run a prompt over and over again with small changes </a:t>
            </a:r>
          </a:p>
          <a:p>
            <a:pPr lvl="3"/>
            <a:r>
              <a:rPr lang="en-US"/>
              <a:t>Prompt with system message giving instructions</a:t>
            </a:r>
          </a:p>
          <a:p>
            <a:pPr lvl="3"/>
            <a:r>
              <a:rPr lang="en-US"/>
              <a:t>Input message provided as the human</a:t>
            </a:r>
          </a:p>
          <a:p>
            <a:pPr lvl="2"/>
            <a:r>
              <a:rPr lang="en-US"/>
              <a:t>Create chain that takes generated prompt and sends it to the model</a:t>
            </a:r>
          </a:p>
          <a:p>
            <a:pPr lvl="2"/>
            <a:r>
              <a:rPr lang="en-US"/>
              <a:t>Invoke the model with input ("Haha true")</a:t>
            </a:r>
          </a:p>
          <a:p>
            <a:pPr lvl="1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D52866-5397-D0BC-B200-F28462E3AF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62"/>
          <a:stretch/>
        </p:blipFill>
        <p:spPr>
          <a:xfrm>
            <a:off x="57705" y="2869706"/>
            <a:ext cx="9028590" cy="19019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862B07-126E-04AC-2B54-0CE8C7C814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62"/>
          <a:stretch/>
        </p:blipFill>
        <p:spPr>
          <a:xfrm>
            <a:off x="57705" y="4771658"/>
            <a:ext cx="9028590" cy="136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03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8C9116-438A-1607-35DE-AB0FBDB32E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Cell #4: Hexadecimal ASCII back to string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935BAC-5C7A-B470-AD92-AE653CA5B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235" y="881109"/>
            <a:ext cx="7316221" cy="278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773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96FAC5-C1A5-D3DD-FB83-365511465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Inventory for today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864E76-7F0E-F43B-8380-CAA46A5B00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Large-Language Models (LLMs) and Generative AI</a:t>
            </a:r>
          </a:p>
          <a:p>
            <a:r>
              <a:rPr lang="en-US"/>
              <a:t>Programming</a:t>
            </a:r>
          </a:p>
          <a:p>
            <a:r>
              <a:rPr lang="en-US"/>
              <a:t>Cryptography</a:t>
            </a:r>
          </a:p>
          <a:p>
            <a:endParaRPr lang="en-US"/>
          </a:p>
          <a:p>
            <a:r>
              <a:rPr lang="en-US"/>
              <a:t>Programming LLMs to solve cryptography challenges</a:t>
            </a:r>
          </a:p>
        </p:txBody>
      </p:sp>
    </p:spTree>
    <p:extLst>
      <p:ext uri="{BB962C8B-B14F-4D97-AF65-F5344CB8AC3E}">
        <p14:creationId xmlns:p14="http://schemas.microsoft.com/office/powerpoint/2010/main" val="3965519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B8BE64-7146-3177-BE39-FE5D247208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Cells #5-7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pPr lvl="2"/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A mistake should be your teacher, not your attacker - Anonymous</a:t>
            </a:r>
          </a:p>
          <a:p>
            <a:pPr lvl="2"/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2"/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2"/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2"/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2"/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2"/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2"/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?</a:t>
            </a:r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2"/>
            <a:r>
              <a:rPr lang="en-US"/>
              <a:t>Error?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BE9EB8-25E2-7817-EE71-0AAF05D2A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009" y="548170"/>
            <a:ext cx="7470205" cy="16137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05CC3C-279A-6FD3-1FA1-D6FFCB202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548" y="2850302"/>
            <a:ext cx="7461140" cy="16137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4C952B-711A-F1B1-E86D-3AB950144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548" y="4985856"/>
            <a:ext cx="7569929" cy="99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48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1652B-151D-A68C-0D18-C80493323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Run program in Colab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AED66-A42F-F983-433C-0B5A564742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Python notebook is in Google Drive</a:t>
            </a:r>
          </a:p>
          <a:p>
            <a:r>
              <a:rPr lang="en-US"/>
              <a:t>Direct link to launch it in Google Colab via URL (given later)</a:t>
            </a:r>
            <a:endParaRPr lang="en-US">
              <a:hlinkClick r:id="rId2"/>
            </a:endParaRPr>
          </a:p>
          <a:p>
            <a:r>
              <a:rPr lang="en-US"/>
              <a:t>Copy a version to your own Google Drive account so you can modify and run it</a:t>
            </a:r>
          </a:p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6CAB6F-9766-7A09-8040-5200DCE79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997" y="2752142"/>
            <a:ext cx="3620005" cy="363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628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AED66-A42F-F983-433C-0B5A564742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Warning when running the first cell (to install packages)</a:t>
            </a:r>
          </a:p>
          <a:p>
            <a:pPr lvl="1"/>
            <a:r>
              <a:rPr lang="en-US"/>
              <a:t>Colab tightly integrated with Google services</a:t>
            </a:r>
          </a:p>
          <a:p>
            <a:pPr lvl="1"/>
            <a:r>
              <a:rPr lang="en-US"/>
              <a:t>Python code could request Google information (check code)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r>
              <a:rPr lang="en-US"/>
              <a:t>Cell is finished after "green check" appears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656A1F-D4F2-7E80-2F2A-A7E122A28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654" y="1322546"/>
            <a:ext cx="6179609" cy="32667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C1507A-8096-7E90-B11A-7FA58C880A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496"/>
          <a:stretch/>
        </p:blipFill>
        <p:spPr>
          <a:xfrm>
            <a:off x="1348655" y="4963516"/>
            <a:ext cx="6182788" cy="171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63149AB-F29B-B859-88D1-FED99A2BD5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When done, disconnect from run-time and delete</a:t>
            </a:r>
          </a:p>
          <a:p>
            <a:pPr lvl="1"/>
            <a:r>
              <a:rPr lang="en-US"/>
              <a:t>Free tier with limited daily CPU budget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FDEBA8-8341-2E7E-D5F7-3AD77CB2B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780" y="1106280"/>
            <a:ext cx="3915321" cy="407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3008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1E057D-DF4F-6566-3CB8-055853C89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Notebook #1 questions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B14ABB-3964-4531-52C7-3B1F415C64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2"/>
              </a:rPr>
              <a:t>https://bit.ly/cyberpdx-crypto1</a:t>
            </a:r>
            <a:endParaRPr lang="en-US"/>
          </a:p>
          <a:p>
            <a:r>
              <a:rPr lang="en-US"/>
              <a:t>Does the LLM convert the string to hexadecimal ASCII successfully?</a:t>
            </a:r>
          </a:p>
          <a:p>
            <a:r>
              <a:rPr lang="en-US"/>
              <a:t>Does the LLM convert hexadecimal ASCII to a string successfully?</a:t>
            </a:r>
          </a:p>
          <a:p>
            <a:r>
              <a:rPr lang="en-US"/>
              <a:t>What does the encoded message say?</a:t>
            </a:r>
          </a:p>
          <a:p>
            <a:r>
              <a:rPr lang="en-US"/>
              <a:t>Can an LLM perform error handling appropriately?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730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0A237C-656D-16F4-D581-DF68A1D71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Hallucinations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636FD8-291B-F70D-7D7C-81393BEE86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6159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EBC0215-DFF4-4045-8F36-9949BCA53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But first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BCB0B3-0D5C-FBB6-208F-C53BB95B2A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Dunning-Kruger effect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LLMs can confidently give plausible, but incorrect results</a:t>
            </a:r>
          </a:p>
          <a:p>
            <a:pPr lvl="1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89EACE-2B73-A9AD-09DC-3CCD5AB6F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068" y="4022546"/>
            <a:ext cx="7163800" cy="10478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56FD65-509E-3979-957F-34A1DBA26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068" y="1553733"/>
            <a:ext cx="4896533" cy="17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9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0F2BC7-A482-155F-9651-8EED3BEA8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Meme-worthy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0E69B2-083E-7689-7A72-EB916EEFC7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Remember for tomorrow for Crypto race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A1EDCA-DB09-D9A5-9F75-0C45EFDCC95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9432" y="1571347"/>
            <a:ext cx="3627293" cy="5076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CC2D1D-4BFD-07CC-DC05-83777C135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725" y="1571347"/>
            <a:ext cx="4393540" cy="507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02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06A17F5-197C-C087-7D6B-4EACF0D3358D}"/>
              </a:ext>
            </a:extLst>
          </p:cNvPr>
          <p:cNvSpPr txBox="1"/>
          <p:nvPr/>
        </p:nvSpPr>
        <p:spPr>
          <a:xfrm>
            <a:off x="1487009" y="1236267"/>
            <a:ext cx="50203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torsthrsaoenetokuvulemebbybneofeirx</a:t>
            </a:r>
          </a:p>
        </p:txBody>
      </p:sp>
      <p:pic>
        <p:nvPicPr>
          <p:cNvPr id="12" name="20240731-1639-17.9928646">
            <a:hlinkClick r:id="" action="ppaction://media"/>
            <a:extLst>
              <a:ext uri="{FF2B5EF4-FFF2-40B4-BE49-F238E27FC236}">
                <a16:creationId xmlns:a16="http://schemas.microsoft.com/office/drawing/2014/main" id="{26207A8B-2513-521B-05DD-980A0FF4EA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5887" y="1200755"/>
            <a:ext cx="4949302" cy="24835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EEB7F0-6016-6F94-A4DD-8DFFC1C0F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Crypto challenge #7 (Scytale)</a:t>
            </a:r>
          </a:p>
        </p:txBody>
      </p:sp>
    </p:spTree>
    <p:extLst>
      <p:ext uri="{BB962C8B-B14F-4D97-AF65-F5344CB8AC3E}">
        <p14:creationId xmlns:p14="http://schemas.microsoft.com/office/powerpoint/2010/main" val="328220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0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DBF447-72E2-77A7-967A-9DF11D5B37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Can you coax an LLM to automatically decrypt a Scytale ciphertext?</a:t>
            </a:r>
          </a:p>
          <a:p>
            <a:pPr marL="0" indent="0">
              <a:buNone/>
            </a:pP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7D1572F-6497-D12C-C6DF-2302FDF4E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Notebook #2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B4711-8777-9066-8F29-7E50FB0130DB}"/>
              </a:ext>
            </a:extLst>
          </p:cNvPr>
          <p:cNvSpPr txBox="1"/>
          <p:nvPr/>
        </p:nvSpPr>
        <p:spPr>
          <a:xfrm>
            <a:off x="1469255" y="1978250"/>
            <a:ext cx="50647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torsthrsaoenetokuvulemebbybneofeirx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606F4F-30CD-98A4-3A9A-007CA0EEE7B7}"/>
              </a:ext>
            </a:extLst>
          </p:cNvPr>
          <p:cNvSpPr txBox="1"/>
          <p:nvPr/>
        </p:nvSpPr>
        <p:spPr>
          <a:xfrm>
            <a:off x="1491449" y="2784641"/>
            <a:ext cx="50203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en-US" b="1">
                <a:latin typeface="Courier New" panose="02070309020205020404" pitchFamily="49" charset="0"/>
                <a:cs typeface="Courier New" panose="02070309020205020404" pitchFamily="49" charset="0"/>
              </a:rPr>
              <a:t>key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US" b="1">
                <a:latin typeface="Courier New" panose="02070309020205020404" pitchFamily="49" charset="0"/>
                <a:cs typeface="Courier New" panose="02070309020205020404" pitchFamily="49" charset="0"/>
              </a:rPr>
              <a:t>number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seven</a:t>
            </a:r>
            <a:r>
              <a:rPr lang="en-US" b="1">
                <a:latin typeface="Courier New" panose="02070309020205020404" pitchFamily="49" charset="0"/>
                <a:cs typeface="Courier New" panose="02070309020205020404" pitchFamily="49" charset="0"/>
              </a:rPr>
              <a:t>is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b="1">
                <a:latin typeface="Courier New" panose="02070309020205020404" pitchFamily="49" charset="0"/>
                <a:cs typeface="Courier New" panose="02070309020205020404" pitchFamily="49" charset="0"/>
              </a:rPr>
              <a:t>tubertoolbox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052D8D5-4124-39BC-59F9-55EB8C5A1AFE}"/>
              </a:ext>
            </a:extLst>
          </p:cNvPr>
          <p:cNvCxnSpPr>
            <a:stCxn id="3" idx="2"/>
            <a:endCxn id="6" idx="0"/>
          </p:cNvCxnSpPr>
          <p:nvPr/>
        </p:nvCxnSpPr>
        <p:spPr>
          <a:xfrm>
            <a:off x="4001610" y="2347582"/>
            <a:ext cx="0" cy="4370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453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AB1F6-1A95-A7EB-E6F9-040CEB6AA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LLMs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608C3-07C6-BDD8-A8E9-055A63474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975165"/>
            <a:ext cx="8520600" cy="5354613"/>
          </a:xfrm>
        </p:spPr>
        <p:txBody>
          <a:bodyPr>
            <a:normAutofit/>
          </a:bodyPr>
          <a:lstStyle/>
          <a:p>
            <a:r>
              <a:rPr lang="en-US"/>
              <a:t>Many models (GPT, Gemini, Mistral, Claude, Llama)</a:t>
            </a:r>
          </a:p>
          <a:p>
            <a:r>
              <a:rPr lang="en-US"/>
              <a:t>Many different datasets they are trained on</a:t>
            </a:r>
          </a:p>
          <a:p>
            <a:r>
              <a:rPr lang="en-US"/>
              <a:t>Many different tasks and instructions they are trained on</a:t>
            </a:r>
          </a:p>
          <a:p>
            <a:r>
              <a:rPr lang="en-US"/>
              <a:t>"Programmed" via prompts  (e.g. "Prompt engineering")</a:t>
            </a:r>
          </a:p>
          <a:p>
            <a:pPr lvl="1"/>
            <a:r>
              <a:rPr lang="en-US"/>
              <a:t>Programming an LLM to generate text, code</a:t>
            </a:r>
          </a:p>
          <a:p>
            <a:pPr lvl="1"/>
            <a:r>
              <a:rPr lang="en-US"/>
              <a:t>Programming an LLM to perform actions and observe output</a:t>
            </a:r>
          </a:p>
          <a:p>
            <a:r>
              <a:rPr lang="en-US"/>
              <a:t>'Back-to-back programing' with the LLM as a partner</a:t>
            </a:r>
          </a:p>
          <a:p>
            <a:pPr lvl="1"/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5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D1572F-6497-D12C-C6DF-2302FDF4E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Notebook #2 code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DBF447-72E2-77A7-967A-9DF11D5B37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519798-0B54-0104-84DF-5F84944AA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141" y="1265391"/>
            <a:ext cx="7811590" cy="331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462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1E057D-DF4F-6566-3CB8-055853C89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Notebook #2 questions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B14ABB-3964-4531-52C7-3B1F415C64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2"/>
              </a:rPr>
              <a:t>https://bit.ly/cyberpdx-crypto2</a:t>
            </a:r>
            <a:r>
              <a:rPr lang="en-US"/>
              <a:t> </a:t>
            </a:r>
          </a:p>
          <a:p>
            <a:r>
              <a:rPr lang="en-US"/>
              <a:t>Does the LLM hallucinate an answer?</a:t>
            </a:r>
          </a:p>
          <a:p>
            <a:r>
              <a:rPr lang="en-US"/>
              <a:t>Can you modify the prompt to get the LLM to produce the answer?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813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0A237C-656D-16F4-D581-DF68A1D71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Code breaking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636FD8-291B-F70D-7D7C-81393BEE86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006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694504-5466-B771-0B5A-4A10169DF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11567"/>
            <a:ext cx="8520600" cy="763600"/>
          </a:xfrm>
        </p:spPr>
        <p:txBody>
          <a:bodyPr>
            <a:normAutofit fontScale="90000"/>
          </a:bodyPr>
          <a:lstStyle/>
          <a:p>
            <a:r>
              <a:rPr lang="en-US"/>
              <a:t>Navajo Code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F060F2-A73C-AA1B-69AF-9F2F147B9C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975167"/>
            <a:ext cx="8520600" cy="5790978"/>
          </a:xfrm>
        </p:spPr>
        <p:txBody>
          <a:bodyPr>
            <a:normAutofit/>
          </a:bodyPr>
          <a:lstStyle/>
          <a:p>
            <a:r>
              <a:rPr lang="en-US"/>
              <a:t>Program and code dictionary declassified in 1968</a:t>
            </a:r>
          </a:p>
          <a:p>
            <a:pPr lvl="1"/>
            <a:r>
              <a:rPr lang="en-US"/>
              <a:t>Aids in revitalization of Navajo language, culture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AF632B7-0F27-FB12-0EC7-98F3DE94C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293" y="1921283"/>
            <a:ext cx="5309023" cy="10851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D8209E-B02A-99B4-59E6-2178E5685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293" y="3086321"/>
            <a:ext cx="4846688" cy="359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521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694504-5466-B771-0B5A-4A10169DF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Last living code talkers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F060F2-A73C-AA1B-69AF-9F2F147B9C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5521911"/>
            <a:ext cx="8520600" cy="1244233"/>
          </a:xfrm>
        </p:spPr>
        <p:txBody>
          <a:bodyPr>
            <a:normAutofit/>
          </a:bodyPr>
          <a:lstStyle/>
          <a:p>
            <a:r>
              <a:rPr lang="en-US"/>
              <a:t>Peter MacDonald, Thomas Begay, John Kinsel, Jr.</a:t>
            </a:r>
          </a:p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2D1244-050C-BE38-4A56-B044C2A74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164" y="3506680"/>
            <a:ext cx="2936897" cy="18894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6F3DAE-6598-9E65-B91F-25EA17176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091" y="3506680"/>
            <a:ext cx="2839244" cy="18815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FAA643-DE7E-7EE7-3821-3FB0AE906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335" y="3498817"/>
            <a:ext cx="2648965" cy="1889453"/>
          </a:xfrm>
          <a:prstGeom prst="rect">
            <a:avLst/>
          </a:prstGeom>
        </p:spPr>
      </p:pic>
      <p:pic>
        <p:nvPicPr>
          <p:cNvPr id="18" name="Picture 17">
            <a:hlinkClick r:id="rId5"/>
            <a:extLst>
              <a:ext uri="{FF2B5EF4-FFF2-40B4-BE49-F238E27FC236}">
                <a16:creationId xmlns:a16="http://schemas.microsoft.com/office/drawing/2014/main" id="{D9022DCA-4F1D-E82F-D6F3-2D5AF82081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919" y="1067009"/>
            <a:ext cx="6315956" cy="21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8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0168D-5729-8E66-57AE-1E234755D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Navajo 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2A1CA2-6F3C-1DA3-8986-9218FE55BE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r>
              <a:rPr lang="en-US"/>
              <a:t>Complete dictionary at </a:t>
            </a:r>
            <a:r>
              <a:rPr lang="en-US">
                <a:hlinkClick r:id="rId2"/>
              </a:rPr>
              <a:t>https://crypto.cyberpdx.org/static/NavajoCode.csv</a:t>
            </a:r>
            <a:r>
              <a:rPr lang="en-US"/>
              <a:t> </a:t>
            </a:r>
          </a:p>
          <a:p>
            <a:pPr lvl="1"/>
            <a:r>
              <a:rPr lang="en-US"/>
              <a:t>~600 words in a comma-separated values file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CF94AC-A009-B42B-D4CC-B3B67D0FC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219" y="4375759"/>
            <a:ext cx="2447880" cy="19954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A79769-F902-C8F6-74E5-2E95EEFC2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094" y="975167"/>
            <a:ext cx="3002206" cy="207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4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0168D-5729-8E66-57AE-1E234755D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2A1CA2-6F3C-1DA3-8986-9218FE55BE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3062795"/>
            <a:ext cx="8520600" cy="3703349"/>
          </a:xfrm>
        </p:spPr>
        <p:txBody>
          <a:bodyPr/>
          <a:lstStyle/>
          <a:p>
            <a:pPr marL="320040" lvl="1" indent="0">
              <a:buNone/>
            </a:pPr>
            <a:r>
              <a:rPr lang="en-US" sz="1800">
                <a:latin typeface="Courier New" panose="02070309020205020404" pitchFamily="49" charset="0"/>
                <a:cs typeface="Courier New" panose="02070309020205020404" pitchFamily="49" charset="0"/>
              </a:rPr>
              <a:t>"ATTACK AT DAWN"  == AL-TAH-JE-JAY AH-DI HA-YELI-KAHN</a:t>
            </a:r>
          </a:p>
          <a:p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DB17166-8E49-74D0-BF02-15807AE467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5416892"/>
              </p:ext>
            </p:extLst>
          </p:nvPr>
        </p:nvGraphicFramePr>
        <p:xfrm>
          <a:off x="2123981" y="1223742"/>
          <a:ext cx="4605291" cy="1463040"/>
        </p:xfrm>
        <a:graphic>
          <a:graphicData uri="http://schemas.openxmlformats.org/drawingml/2006/table">
            <a:tbl>
              <a:tblPr/>
              <a:tblGrid>
                <a:gridCol w="2226076">
                  <a:extLst>
                    <a:ext uri="{9D8B030D-6E8A-4147-A177-3AD203B41FA5}">
                      <a16:colId xmlns:a16="http://schemas.microsoft.com/office/drawing/2014/main" val="669281070"/>
                    </a:ext>
                  </a:extLst>
                </a:gridCol>
                <a:gridCol w="2379215">
                  <a:extLst>
                    <a:ext uri="{9D8B030D-6E8A-4147-A177-3AD203B41FA5}">
                      <a16:colId xmlns:a16="http://schemas.microsoft.com/office/drawing/2014/main" val="32404537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English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Navajo code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8759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ATTACK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AL-TAH-JE-JAY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383181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AH-DI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29226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DAWN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HA-YELI-KAHN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00046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28539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11E14-1E4C-B1AC-CE26-7BC4C8AD6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Can an LLM translate into Navajo code?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6AF939-34DF-7CB2-4E24-906046F473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you think LLMs have been trained on this data?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398DA6-DB9F-EDC8-D867-119104871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021" y="1680918"/>
            <a:ext cx="7401958" cy="349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1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74F7E-B0CD-234F-15DD-270B3B6A2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Issue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05D51E-36EA-9E8D-9F3E-04C6F479FD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Language model not trained with 'low resource' languages</a:t>
            </a:r>
          </a:p>
          <a:p>
            <a:r>
              <a:rPr lang="en-US"/>
              <a:t>Language model not trained with Navajo code book</a:t>
            </a:r>
          </a:p>
          <a:p>
            <a:r>
              <a:rPr lang="en-US"/>
              <a:t>What can be done?</a:t>
            </a:r>
          </a:p>
        </p:txBody>
      </p:sp>
    </p:spTree>
    <p:extLst>
      <p:ext uri="{BB962C8B-B14F-4D97-AF65-F5344CB8AC3E}">
        <p14:creationId xmlns:p14="http://schemas.microsoft.com/office/powerpoint/2010/main" val="36418287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9AE4D-2666-30D3-4E7D-02045A7D5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In-context learning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7D2AAE-530D-B735-5D4D-6986D11DE4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LLMs can learn from data given to it!</a:t>
            </a:r>
          </a:p>
          <a:p>
            <a:pPr lvl="1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CB0945-D7B3-3311-2C8F-B26EA2288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825" y="3833941"/>
            <a:ext cx="7563775" cy="9628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410829-96C0-B10D-ADB3-26A1E39D9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3029" y="1572636"/>
            <a:ext cx="5865146" cy="214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9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608FCF-9DAF-088E-CE6A-6F0D34E157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Tweet from Andrej Karpathy</a:t>
            </a:r>
          </a:p>
          <a:p>
            <a:pPr lvl="1"/>
            <a:r>
              <a:rPr lang="en-US"/>
              <a:t>Co-founder OpenAI, former director of AI at Tesla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74EDAC-F648-F9B6-695F-20EAE355A8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002"/>
          <a:stretch/>
        </p:blipFill>
        <p:spPr>
          <a:xfrm>
            <a:off x="889450" y="1181967"/>
            <a:ext cx="7063259" cy="280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141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C2A54-5017-87D7-F405-1A3BAFC2A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"Retrieval Augmented Generation" (RAG)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090655-2844-05CF-372E-5D56006827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Supply entire Navajo code book when performing each query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4D631D-5245-4ACA-9377-4D0640DD4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016" y="1476703"/>
            <a:ext cx="2002608" cy="28259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3D603F-A17F-80F1-6C88-200931B26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22" y="4057312"/>
            <a:ext cx="495369" cy="6287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2FAD36-051C-E1BE-D262-CE69791C3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022" y="5425956"/>
            <a:ext cx="457264" cy="457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6739E4-F0EC-D45B-F867-03C7D11C9F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7439" y="4564669"/>
            <a:ext cx="504895" cy="12003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DECA53-13C0-8B82-AA10-E468A4BA46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3656" y="4759654"/>
            <a:ext cx="733527" cy="752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D3AF2C-0390-EE59-D545-F33F51D7DC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3348" y="4804142"/>
            <a:ext cx="695422" cy="7240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317310-618B-DB36-A16C-794C6E2F40D9}"/>
              </a:ext>
            </a:extLst>
          </p:cNvPr>
          <p:cNvSpPr txBox="1"/>
          <p:nvPr/>
        </p:nvSpPr>
        <p:spPr>
          <a:xfrm>
            <a:off x="326478" y="4657567"/>
            <a:ext cx="13003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NavajoCode.csv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54E698-223C-28AE-955C-BD314119AB74}"/>
              </a:ext>
            </a:extLst>
          </p:cNvPr>
          <p:cNvSpPr txBox="1"/>
          <p:nvPr/>
        </p:nvSpPr>
        <p:spPr>
          <a:xfrm>
            <a:off x="623623" y="5883220"/>
            <a:ext cx="662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prompt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AD9294-ECEE-1A4D-328D-9956F931FFCE}"/>
              </a:ext>
            </a:extLst>
          </p:cNvPr>
          <p:cNvSpPr txBox="1"/>
          <p:nvPr/>
        </p:nvSpPr>
        <p:spPr>
          <a:xfrm>
            <a:off x="2339019" y="5790598"/>
            <a:ext cx="1181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Context-aware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prompt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DD5317-C94C-EC57-9DD3-C11C2B3BA9AD}"/>
              </a:ext>
            </a:extLst>
          </p:cNvPr>
          <p:cNvSpPr txBox="1"/>
          <p:nvPr/>
        </p:nvSpPr>
        <p:spPr>
          <a:xfrm>
            <a:off x="4755420" y="5573303"/>
            <a:ext cx="86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EA0CD6-BAA7-8968-AF6B-0CCBCFA3FB96}"/>
              </a:ext>
            </a:extLst>
          </p:cNvPr>
          <p:cNvSpPr txBox="1"/>
          <p:nvPr/>
        </p:nvSpPr>
        <p:spPr>
          <a:xfrm>
            <a:off x="7211437" y="5634667"/>
            <a:ext cx="61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Result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AF78D97-1B76-57F2-1260-A574260477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8388" y="4454811"/>
            <a:ext cx="924054" cy="6096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7A67DB-18DC-6FC6-9A17-EF28B4CD0E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7462" y="5303321"/>
            <a:ext cx="914528" cy="6096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BC56498-5651-AA07-E084-1AF7EA0E5E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88716" y="5100375"/>
            <a:ext cx="790685" cy="3238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FE70B0-3DAE-312D-E028-141ED1CB5D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51387" y="5133423"/>
            <a:ext cx="790685" cy="32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17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C4269-A83B-C5EC-DBFF-4F603A578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Notebook #3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23F052-7720-AE40-38C9-14D4D14F68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Can we get an LLM to correctly perform the translation from English to Navajo Code...</a:t>
            </a:r>
          </a:p>
          <a:p>
            <a:pPr lvl="1"/>
            <a:r>
              <a:rPr lang="en-US"/>
              <a:t>Without context?</a:t>
            </a:r>
          </a:p>
          <a:p>
            <a:pPr lvl="1"/>
            <a:r>
              <a:rPr lang="en-US"/>
              <a:t>With context?</a:t>
            </a:r>
          </a:p>
          <a:p>
            <a:r>
              <a:rPr lang="en-US"/>
              <a:t>Can we get an LLM to correctly perform the reverse?</a:t>
            </a:r>
          </a:p>
        </p:txBody>
      </p:sp>
    </p:spTree>
    <p:extLst>
      <p:ext uri="{BB962C8B-B14F-4D97-AF65-F5344CB8AC3E}">
        <p14:creationId xmlns:p14="http://schemas.microsoft.com/office/powerpoint/2010/main" val="33234082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7D0B6-6AFC-A205-6107-97C2BAA8B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Notebook #3 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7B1F7-E5E3-5EA2-1C4A-1E1AEE35C7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Attempt translation without context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8DE08B-EE3C-2DF8-F73F-4C475BEEA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173" y="1560911"/>
            <a:ext cx="7849695" cy="245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2583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B9B6C1-7A2D-A3CF-6DA7-7595A1055A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Attempt with context</a:t>
            </a:r>
          </a:p>
          <a:p>
            <a:pPr lvl="1"/>
            <a:r>
              <a:rPr lang="en-US"/>
              <a:t>Download codebook at URL via Python requests package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r>
              <a:rPr lang="en-US"/>
              <a:t>Create new prompt template that takes 2 arguments</a:t>
            </a:r>
          </a:p>
          <a:p>
            <a:pPr lvl="2"/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message</a:t>
            </a:r>
            <a:r>
              <a:rPr lang="en-US"/>
              <a:t> to translate</a:t>
            </a:r>
          </a:p>
          <a:p>
            <a:pPr lvl="2"/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dictionary</a:t>
            </a:r>
            <a:r>
              <a:rPr lang="en-US"/>
              <a:t> to use to translate it</a:t>
            </a:r>
          </a:p>
          <a:p>
            <a:pPr lvl="1"/>
            <a:r>
              <a:rPr lang="en-US"/>
              <a:t>Create chain and invoke it with message and downloaded codebook</a:t>
            </a:r>
          </a:p>
          <a:p>
            <a:pPr lvl="1"/>
            <a:r>
              <a:rPr lang="en-US"/>
              <a:t>Print result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97B926-0950-0B0B-3814-8D9E4F549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617" y="970970"/>
            <a:ext cx="8629095" cy="10362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C66856-7C27-2946-B5F5-43526DF6F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06" y="3723355"/>
            <a:ext cx="8520600" cy="20591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1B8E45-B735-AA24-73E4-E2569109F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406" y="5782500"/>
            <a:ext cx="8520600" cy="102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20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DB4073-FD61-1A98-CACA-03F29D9165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Design a prompt that performs the reverse translation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FC6EB6-C921-C8BE-9C64-44DE7C2A8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00" y="729788"/>
            <a:ext cx="8520600" cy="168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277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7BBB42-ED7D-AD00-1357-606E47D47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Notebook #3 questions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BD7550-4EDA-9642-2A01-EF9BCB2ADA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2"/>
              </a:rPr>
              <a:t>https://bit.ly/cyberpdx-crypto3</a:t>
            </a:r>
            <a:endParaRPr lang="en-US"/>
          </a:p>
          <a:p>
            <a:r>
              <a:rPr lang="en-US"/>
              <a:t>Does the model hallucinate when asked to translate into Navajo code without the codebook?</a:t>
            </a:r>
          </a:p>
          <a:p>
            <a:r>
              <a:rPr lang="en-US"/>
              <a:t>Does the model correctly translate when given the codebook?</a:t>
            </a:r>
          </a:p>
          <a:p>
            <a:r>
              <a:rPr lang="en-US"/>
              <a:t>What do the Navajo code words say in English?</a:t>
            </a:r>
          </a:p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CC9F16-A86A-CF93-899F-CDDA007A8E04}"/>
              </a:ext>
            </a:extLst>
          </p:cNvPr>
          <p:cNvSpPr txBox="1"/>
          <p:nvPr/>
        </p:nvSpPr>
        <p:spPr>
          <a:xfrm>
            <a:off x="670265" y="3090446"/>
            <a:ext cx="74794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CHA-GEE LEI-CHA-IH-YIL-KNEE-IH SEIS BE-GHA CHA-GEE TAH-BAHN</a:t>
            </a:r>
          </a:p>
        </p:txBody>
      </p:sp>
    </p:spTree>
    <p:extLst>
      <p:ext uri="{BB962C8B-B14F-4D97-AF65-F5344CB8AC3E}">
        <p14:creationId xmlns:p14="http://schemas.microsoft.com/office/powerpoint/2010/main" val="11449594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195472-A8D2-CE52-C769-FC37A9CF9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LLM Agents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E9AB96-423C-3D72-56E0-8BE2876239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4268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436E94-0B46-AAB2-8EB1-5BFD93AA2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How close are we really?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4683D6-64D4-99A3-8487-6E2AC747D9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Computers recognize faces better than humans. What are we going to ...">
            <a:extLst>
              <a:ext uri="{FF2B5EF4-FFF2-40B4-BE49-F238E27FC236}">
                <a16:creationId xmlns:a16="http://schemas.microsoft.com/office/drawing/2014/main" id="{DF0354F0-3957-44D3-B864-8622D7822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751" y="3870656"/>
            <a:ext cx="6125593" cy="276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9F5BE40-5D39-5CF7-09E4-EBF6574E4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024" y="1089027"/>
            <a:ext cx="6383045" cy="247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5506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51B0A-DA89-A3FC-4CDB-B2035AA9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Prior applications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5878C-A2B5-2782-D2BB-58ECDA741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975167"/>
            <a:ext cx="5618583" cy="5790978"/>
          </a:xfrm>
        </p:spPr>
        <p:txBody>
          <a:bodyPr/>
          <a:lstStyle/>
          <a:p>
            <a:r>
              <a:rPr lang="en-US"/>
              <a:t>LLM takes text in and produces text out</a:t>
            </a:r>
          </a:p>
          <a:p>
            <a:r>
              <a:rPr lang="en-US"/>
              <a:t>LLM application accesses content from the Internet, adds it to text, and sends it to the LLM</a:t>
            </a:r>
          </a:p>
          <a:p>
            <a:r>
              <a:rPr lang="en-US"/>
              <a:t>What if</a:t>
            </a:r>
          </a:p>
          <a:p>
            <a:pPr lvl="1"/>
            <a:r>
              <a:rPr lang="en-US"/>
              <a:t>We ask the LLM to perform a task</a:t>
            </a:r>
          </a:p>
          <a:p>
            <a:pPr lvl="1"/>
            <a:r>
              <a:rPr lang="en-US"/>
              <a:t>We allow the LLM to generate code for performing the task</a:t>
            </a:r>
          </a:p>
          <a:p>
            <a:pPr lvl="1"/>
            <a:r>
              <a:rPr lang="en-US"/>
              <a:t>We allow the LLM to execute that code</a:t>
            </a:r>
          </a:p>
          <a:p>
            <a:pPr lvl="1"/>
            <a:r>
              <a:rPr lang="en-US"/>
              <a:t>We allow the LLM to take the results of execution and either return an answer or generate more code to execute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EDC876-FF1E-7CE1-576C-DD1C05B82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970" y="211567"/>
            <a:ext cx="1595044" cy="2684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A7BB4F-4A71-0B85-0157-859CF8B4A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577" y="3107184"/>
            <a:ext cx="2461523" cy="347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6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A8A7D50-27A1-D50E-F244-568F294C0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138" y="4258243"/>
            <a:ext cx="1102422" cy="7773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5232CC-85B2-6167-CB19-58A79DFF3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886" y="3738688"/>
            <a:ext cx="1533497" cy="12154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384365-5795-179B-E265-50C4FDE17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1399" y="3305658"/>
            <a:ext cx="1759635" cy="12084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AEACB7-3761-58A5-4051-5DE8BE2E1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3886" y="4187646"/>
            <a:ext cx="381608" cy="6360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28B8A2-2616-6E67-3F5C-78CC92AEA7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6927" y="5035592"/>
            <a:ext cx="911618" cy="6501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231337-016F-6A32-9B84-F18B90B7E9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8207" y="5266457"/>
            <a:ext cx="1328560" cy="9540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386D8BD-6758-01DB-6497-699C07D02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3145" y="4189625"/>
            <a:ext cx="459342" cy="4522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0975AF-C1C1-3894-A8BC-5E211345D9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7067" y="4800296"/>
            <a:ext cx="1314426" cy="3462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38358F7-8A5E-61BB-9D34-76D297766F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34362" y="2921740"/>
            <a:ext cx="1745501" cy="11094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B46E237-1026-16EF-7DB7-B32F719C0F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62456" y="2961457"/>
            <a:ext cx="404228" cy="60634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9A8084B-DE47-4817-4F05-1E14E6C81B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96656" y="1661974"/>
            <a:ext cx="1872704" cy="117309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DF092BF-30DD-CDB0-7CFC-2B915FE4FBA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62487" y="2479522"/>
            <a:ext cx="544144" cy="14840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F672885-2357-5E23-A4CD-CF9868FE6FA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57538" y="2553724"/>
            <a:ext cx="862150" cy="51587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464CE2E-54E9-D76C-DCAB-725B805E434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19688" y="1549242"/>
            <a:ext cx="1166023" cy="133562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EB484F2-4981-6860-14F3-718BFE69F15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78028" y="855449"/>
            <a:ext cx="1845858" cy="57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297EE-D825-2986-4E82-AA1925BC3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Models tuned to handle many tasks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9E70C-0A44-ADF0-E593-5A9F09E7E9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Categorization of 1600+ </a:t>
            </a:r>
            <a:r>
              <a:rPr lang="en-US"/>
              <a:t>NLP tasks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38D845-6252-083B-D8CE-AC3E3014F4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37" r="3650"/>
          <a:stretch/>
        </p:blipFill>
        <p:spPr>
          <a:xfrm>
            <a:off x="2831976" y="1124488"/>
            <a:ext cx="5486400" cy="549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946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BAA5F-3FFE-A1D6-95DA-E3B8A3FC8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Many tools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F455B7-DA0A-DB65-C685-D02D7C100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3231583"/>
            <a:ext cx="8520600" cy="3534562"/>
          </a:xfrm>
        </p:spPr>
        <p:txBody>
          <a:bodyPr>
            <a:normAutofit/>
          </a:bodyPr>
          <a:lstStyle/>
          <a:p>
            <a:r>
              <a:rPr lang="en-US"/>
              <a:t>Terminal, File System, Google Drive, SQL database</a:t>
            </a:r>
          </a:p>
          <a:p>
            <a:r>
              <a:rPr lang="en-US"/>
              <a:t>Google Search, DuckDuckGo Search, Wikipedia</a:t>
            </a:r>
          </a:p>
          <a:p>
            <a:r>
              <a:rPr lang="en-US"/>
              <a:t>Dall-E image generation, Text to speech, Google Lens</a:t>
            </a:r>
          </a:p>
          <a:p>
            <a:r>
              <a:rPr lang="en-US"/>
              <a:t>OpenWeatherMap, PubMed</a:t>
            </a:r>
          </a:p>
          <a:p>
            <a:r>
              <a:rPr lang="en-US"/>
              <a:t>And apparently, weapons?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1026" name="Picture 2" descr="How to Build a Smart Chatbot in 10 mins with LangChain">
            <a:extLst>
              <a:ext uri="{FF2B5EF4-FFF2-40B4-BE49-F238E27FC236}">
                <a16:creationId xmlns:a16="http://schemas.microsoft.com/office/drawing/2014/main" id="{14D1BA57-D13D-9DEE-657D-B7982CC27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459" y="1037431"/>
            <a:ext cx="4880633" cy="213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88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7B8B3-2667-0B51-D99F-B8588843A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ReAct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FC9548-2E0D-A75B-5E09-63A9BF17C8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One of many Agent architectures</a:t>
            </a:r>
          </a:p>
        </p:txBody>
      </p:sp>
      <p:pic>
        <p:nvPicPr>
          <p:cNvPr id="4" name="Picture 2" descr="react diagram">
            <a:hlinkClick r:id="rId2"/>
            <a:extLst>
              <a:ext uri="{FF2B5EF4-FFF2-40B4-BE49-F238E27FC236}">
                <a16:creationId xmlns:a16="http://schemas.microsoft.com/office/drawing/2014/main" id="{75F2111C-BAEC-06F4-A243-585B8DE0DE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9" t="3445" r="9578" b="8024"/>
          <a:stretch/>
        </p:blipFill>
        <p:spPr bwMode="auto">
          <a:xfrm>
            <a:off x="412519" y="1624868"/>
            <a:ext cx="4253294" cy="449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3D6D0E-AD04-6169-6AD4-0F89B57F9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561" y="1624868"/>
            <a:ext cx="3011920" cy="449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7931F-4CD8-4A5A-3E7A-99A12A639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ReAct</a:t>
            </a:r>
            <a:r>
              <a:rPr lang="en-US" dirty="0"/>
              <a:t> prompt template example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F75081-B150-2280-256C-78293C03F488}"/>
              </a:ext>
            </a:extLst>
          </p:cNvPr>
          <p:cNvSpPr txBox="1"/>
          <p:nvPr/>
        </p:nvSpPr>
        <p:spPr>
          <a:xfrm>
            <a:off x="311700" y="975167"/>
            <a:ext cx="8412480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Answer the following questions as best you can. You have access to the following tools:</a:t>
            </a: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Wikipedia: A wrapper around Wikipedia.  Useful when you need to answer general questions about people, places, companies, facts, historical events or other subjects. Input should be a search query.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Calculator: Useful for when you need to answer questions about math.</a:t>
            </a: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The way you use the tools is by specifying a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json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blob.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Specifically, this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json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should have an `action` key (with the name of the tool to use) and a `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action_input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` key (with the input to the tool going here).</a:t>
            </a: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The only values that should be in the "action" field are: Wikipedia, Calculator</a:t>
            </a: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The $JSON_BLOB should only contain a SINGLE action. Here is an example of a valid $JSON_BLOB: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"action": $TOOL_NAME,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action_input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": $INPUT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0416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E0B269-364A-D3B8-B006-A41C422480BD}"/>
              </a:ext>
            </a:extLst>
          </p:cNvPr>
          <p:cNvSpPr txBox="1"/>
          <p:nvPr/>
        </p:nvSpPr>
        <p:spPr>
          <a:xfrm>
            <a:off x="297180" y="699910"/>
            <a:ext cx="854964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ALWAYS use the following format:</a:t>
            </a:r>
          </a:p>
          <a:p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Question: the input question you must answer</a:t>
            </a:r>
          </a:p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Thought: you should always think about what to do</a:t>
            </a:r>
          </a:p>
          <a:p>
            <a:r>
              <a:rPr lang="en-US" sz="1800">
                <a:latin typeface="Courier New" panose="02070309020205020404" pitchFamily="49" charset="0"/>
                <a:cs typeface="Courier New" panose="02070309020205020404" pitchFamily="49" charset="0"/>
              </a:rPr>
              <a:t>Action: $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JSON_BLOB</a:t>
            </a:r>
          </a:p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Observation: the result of the action</a:t>
            </a:r>
          </a:p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... (this Thought/Action/Observation can repeat N times)</a:t>
            </a:r>
          </a:p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Thought: I now know the final answer</a:t>
            </a:r>
          </a:p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Final Answer: the final answer to the original input question</a:t>
            </a:r>
          </a:p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Begin! </a:t>
            </a:r>
          </a:p>
        </p:txBody>
      </p:sp>
    </p:spTree>
    <p:extLst>
      <p:ext uri="{BB962C8B-B14F-4D97-AF65-F5344CB8AC3E}">
        <p14:creationId xmlns:p14="http://schemas.microsoft.com/office/powerpoint/2010/main" val="10768766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C2DF0D-63AD-7B0B-4391-17DB5F008C0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029" y="677965"/>
            <a:ext cx="8883941" cy="527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677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FAD168-25D6-20A9-083D-1D1712283DA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270" y="383134"/>
            <a:ext cx="8727460" cy="609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8243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09202A-63CF-A1FA-0F98-1F29C489618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089" y="703232"/>
            <a:ext cx="8813822" cy="545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288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746304-53C7-E283-62EE-2E94CC872C3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90" y="1153336"/>
            <a:ext cx="8976220" cy="463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8733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28155-3DCB-0CD6-975D-7A1443136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Notebook #4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B8EE85-6C4E-7537-8DC4-65F4C17CBE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Can an LLM application generate and execute code to answer a prompt?</a:t>
            </a:r>
          </a:p>
        </p:txBody>
      </p:sp>
    </p:spTree>
    <p:extLst>
      <p:ext uri="{BB962C8B-B14F-4D97-AF65-F5344CB8AC3E}">
        <p14:creationId xmlns:p14="http://schemas.microsoft.com/office/powerpoint/2010/main" val="10724366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7D0B6-6AFC-A205-6107-97C2BAA8B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Notebook #4 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7B1F7-E5E3-5EA2-1C4A-1E1AEE35C7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Define tools</a:t>
            </a:r>
          </a:p>
          <a:p>
            <a:pPr lvl="1"/>
            <a:r>
              <a:rPr lang="en-US"/>
              <a:t>Python interpreter is the only tool</a:t>
            </a:r>
          </a:p>
          <a:p>
            <a:pPr lvl="1"/>
            <a:r>
              <a:rPr lang="en-US"/>
              <a:t>Set up instructions</a:t>
            </a:r>
          </a:p>
          <a:p>
            <a:pPr lvl="2"/>
            <a:r>
              <a:rPr lang="en-US"/>
              <a:t>Add custom instructions to ReAct prompt</a:t>
            </a:r>
          </a:p>
          <a:p>
            <a:pPr lvl="1"/>
            <a:r>
              <a:rPr lang="en-US"/>
              <a:t>Create agent with model, prompt, and tools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39FC0-A617-04B3-4642-6B5740AF8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89" y="2928982"/>
            <a:ext cx="7859222" cy="334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31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3111F-D466-E994-3BD2-2D2DCA0F4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'Modern' LLMs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BA5702-D6B0-FAA2-247A-0F4ACC6AB8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Instruction-tuned and task-specific </a:t>
            </a:r>
            <a:r>
              <a:rPr lang="en-US" dirty="0">
                <a:hlinkClick r:id="rId2"/>
              </a:rPr>
              <a:t>models</a:t>
            </a:r>
            <a:endParaRPr lang="en-US" dirty="0"/>
          </a:p>
          <a:p>
            <a:pPr lvl="1"/>
            <a:r>
              <a:rPr lang="en-US" dirty="0"/>
              <a:t>Answer based on pre-trained tasks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Example: Mixture of experts architecture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A469321-D5C1-6D37-C0F1-4A4DF441E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665" y="4772279"/>
            <a:ext cx="4397232" cy="222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11BAD5-6B70-4187-AF3E-2779157A3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553" y="1826161"/>
            <a:ext cx="8430322" cy="273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2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F1E1D62-927D-C0AA-0B25-AD0F2E393F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Calculate hex-encoded ASCII for 'Hello World!'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Roll a 6-sided die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DE558C-1082-CCD7-7FF0-C6D06CFCD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05" y="723332"/>
            <a:ext cx="7811590" cy="15432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302792-E49D-6854-972F-D17C5CE6B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79" y="3206160"/>
            <a:ext cx="7821116" cy="80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2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80AC41-F941-D179-2EA5-0A9CFEBB5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Notebook #4 questions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2D9892-9F4A-1856-B524-004D4B97FC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2"/>
              </a:rPr>
              <a:t>https://bit.ly/cyberpdx-crypto4</a:t>
            </a:r>
            <a:endParaRPr lang="en-US"/>
          </a:p>
          <a:p>
            <a:r>
              <a:rPr lang="en-US"/>
              <a:t>What program is generated for the ASCII conversion?</a:t>
            </a:r>
          </a:p>
          <a:p>
            <a:r>
              <a:rPr lang="en-US"/>
              <a:t>What program is generated for rolling the die?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689A0C-FAEA-635C-A645-23726BE7612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738938"/>
            <a:ext cx="9144000" cy="150812"/>
          </a:xfrm>
        </p:spPr>
        <p:txBody>
          <a:bodyPr/>
          <a:lstStyle/>
          <a:p>
            <a:r>
              <a:rPr lang="en-US"/>
              <a:t>Portland State University CS 430P/530 Internet, Web &amp; Cloud Systems</a:t>
            </a:r>
          </a:p>
        </p:txBody>
      </p:sp>
    </p:spTree>
    <p:extLst>
      <p:ext uri="{BB962C8B-B14F-4D97-AF65-F5344CB8AC3E}">
        <p14:creationId xmlns:p14="http://schemas.microsoft.com/office/powerpoint/2010/main" val="18927130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BA534CC3-85C3-06F4-BCE5-F9FD045E84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Sit at a table with a lockbox</a:t>
            </a:r>
          </a:p>
          <a:p>
            <a:r>
              <a:rPr lang="en-US"/>
              <a:t>Turn on computers</a:t>
            </a:r>
          </a:p>
          <a:p>
            <a:r>
              <a:rPr lang="en-US">
                <a:hlinkClick r:id="rId2"/>
              </a:rPr>
              <a:t>https://crypto.cyberpdx.org</a:t>
            </a:r>
            <a:r>
              <a:rPr lang="en-US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02ED3A-7E6E-4C3A-A3F7-29D111A92C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Crypto Race: Teams of 6</a:t>
            </a:r>
          </a:p>
        </p:txBody>
      </p:sp>
    </p:spTree>
    <p:extLst>
      <p:ext uri="{BB962C8B-B14F-4D97-AF65-F5344CB8AC3E}">
        <p14:creationId xmlns:p14="http://schemas.microsoft.com/office/powerpoint/2010/main" val="26140237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01D86E-19F1-2A13-F708-9B6E25B07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Race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4B5D33-4EA4-602F-47E5-FB4FC10E5D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Rules</a:t>
            </a:r>
          </a:p>
          <a:p>
            <a:pPr lvl="1"/>
            <a:r>
              <a:rPr lang="en-US"/>
              <a:t>3 teams, 5 challenges to solve</a:t>
            </a:r>
          </a:p>
          <a:p>
            <a:pPr lvl="1"/>
            <a:r>
              <a:rPr lang="en-US"/>
              <a:t>Decode a challenge to reveal a riddle</a:t>
            </a:r>
          </a:p>
          <a:p>
            <a:pPr lvl="2"/>
            <a:r>
              <a:rPr lang="en-US"/>
              <a:t>QR code, Columnar, Caesar, Steganography, Barcode, Hexadecimal, Enigma, Navajo Code, Vigenere, ASCII, Scytale</a:t>
            </a:r>
          </a:p>
          <a:p>
            <a:pPr lvl="2"/>
            <a:r>
              <a:rPr lang="en-US"/>
              <a:t>For each riddle revealed, hunt for its answer within or immediately outside of the NASCC (e.g. sidewalk, courtyard, rooftop)</a:t>
            </a:r>
          </a:p>
          <a:p>
            <a:pPr lvl="1"/>
            <a:r>
              <a:rPr lang="en-US"/>
              <a:t>First four challenges given initially</a:t>
            </a:r>
          </a:p>
          <a:p>
            <a:pPr lvl="2"/>
            <a:r>
              <a:rPr lang="en-US"/>
              <a:t>Teams submitting correct answers to me for all 4 initial challenges will receive the final challenge whose answer unlocks the box in front of you</a:t>
            </a:r>
          </a:p>
          <a:p>
            <a:pPr lvl="1"/>
            <a:r>
              <a:rPr lang="en-US"/>
              <a:t>Use anything you want to decode puzzles (Helpful links provided at </a:t>
            </a:r>
            <a:r>
              <a:rPr lang="en-US">
                <a:hlinkClick r:id="rId2"/>
              </a:rPr>
              <a:t>https://crypto.cyberpdx.org</a:t>
            </a:r>
            <a:r>
              <a:rPr lang="en-US"/>
              <a:t>)</a:t>
            </a:r>
          </a:p>
          <a:p>
            <a:pPr lvl="1"/>
            <a:r>
              <a:rPr lang="en-US"/>
              <a:t>Will trickle out solutions as race goes on</a:t>
            </a:r>
          </a:p>
          <a:p>
            <a:r>
              <a:rPr lang="en-US"/>
              <a:t>Hints</a:t>
            </a:r>
          </a:p>
          <a:p>
            <a:pPr lvl="1"/>
            <a:r>
              <a:rPr lang="en-US"/>
              <a:t>Smaller challenges simpler (allocate your team accordingly)</a:t>
            </a:r>
          </a:p>
        </p:txBody>
      </p:sp>
    </p:spTree>
    <p:extLst>
      <p:ext uri="{BB962C8B-B14F-4D97-AF65-F5344CB8AC3E}">
        <p14:creationId xmlns:p14="http://schemas.microsoft.com/office/powerpoint/2010/main" val="5611016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977E8-A6AD-A943-EA86-9C620D9A3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Challenge #1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37DBF7-3AF2-85A4-41DB-82201DD77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45" y="1443044"/>
            <a:ext cx="2102795" cy="210279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FBFAD2F-CFB4-34B5-2F9C-A0D2E0166FEC}"/>
              </a:ext>
            </a:extLst>
          </p:cNvPr>
          <p:cNvCxnSpPr>
            <a:cxnSpLocks/>
          </p:cNvCxnSpPr>
          <p:nvPr/>
        </p:nvCxnSpPr>
        <p:spPr>
          <a:xfrm flipV="1">
            <a:off x="2656840" y="2494442"/>
            <a:ext cx="73660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28DC50D-0F2E-E3A0-E20E-A3AF261CEAA2}"/>
              </a:ext>
            </a:extLst>
          </p:cNvPr>
          <p:cNvSpPr txBox="1"/>
          <p:nvPr/>
        </p:nvSpPr>
        <p:spPr>
          <a:xfrm>
            <a:off x="3804920" y="1343859"/>
            <a:ext cx="153416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H T D U C</a:t>
            </a:r>
          </a:p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t n f i d</a:t>
            </a:r>
          </a:p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m n h e a</a:t>
            </a:r>
          </a:p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h f e o t</a:t>
            </a:r>
          </a:p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m o e r o</a:t>
            </a:r>
          </a:p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e e w h r</a:t>
            </a:r>
          </a:p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i o s t r</a:t>
            </a:r>
          </a:p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e a e s r</a:t>
            </a:r>
          </a:p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. l t o 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BBE786-6C16-413C-4B28-54C35577F32A}"/>
              </a:ext>
            </a:extLst>
          </p:cNvPr>
          <p:cNvSpPr txBox="1"/>
          <p:nvPr/>
        </p:nvSpPr>
        <p:spPr>
          <a:xfrm>
            <a:off x="6588760" y="1341916"/>
            <a:ext cx="171704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D U T C H</a:t>
            </a:r>
          </a:p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f i n d t</a:t>
            </a:r>
          </a:p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h e n a m</a:t>
            </a:r>
          </a:p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e o f t h</a:t>
            </a:r>
          </a:p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e r o o m</a:t>
            </a:r>
          </a:p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w h e r e</a:t>
            </a:r>
          </a:p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s t o r i</a:t>
            </a:r>
          </a:p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e s a r e</a:t>
            </a:r>
          </a:p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t o l d 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08B43B5-1396-0A0C-FC81-08E035D1271A}"/>
              </a:ext>
            </a:extLst>
          </p:cNvPr>
          <p:cNvCxnSpPr>
            <a:cxnSpLocks/>
          </p:cNvCxnSpPr>
          <p:nvPr/>
        </p:nvCxnSpPr>
        <p:spPr>
          <a:xfrm flipV="1">
            <a:off x="5399877" y="2494443"/>
            <a:ext cx="73660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4358BBD-59A7-8E54-33EA-284C1F282B04}"/>
              </a:ext>
            </a:extLst>
          </p:cNvPr>
          <p:cNvSpPr txBox="1"/>
          <p:nvPr/>
        </p:nvSpPr>
        <p:spPr>
          <a:xfrm>
            <a:off x="1102140" y="5535414"/>
            <a:ext cx="6939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find the name of the room where stories are told.</a:t>
            </a:r>
          </a:p>
        </p:txBody>
      </p:sp>
    </p:spTree>
    <p:extLst>
      <p:ext uri="{BB962C8B-B14F-4D97-AF65-F5344CB8AC3E}">
        <p14:creationId xmlns:p14="http://schemas.microsoft.com/office/powerpoint/2010/main" val="338869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58F71-7354-087F-2ED8-0522F3CCB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Challenge #2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69F92B-9396-35E2-FB48-DD1209D6F2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FAA3FE-2D5F-F07C-0B3B-86AEEC16A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07" y="1125700"/>
            <a:ext cx="3903553" cy="26811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1F48D6-801F-C64A-CA1F-A5FEA545AAA5}"/>
              </a:ext>
            </a:extLst>
          </p:cNvPr>
          <p:cNvSpPr txBox="1"/>
          <p:nvPr/>
        </p:nvSpPr>
        <p:spPr>
          <a:xfrm>
            <a:off x="801365" y="1506484"/>
            <a:ext cx="3393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Courier New" panose="02070309020205020404" pitchFamily="49" charset="0"/>
                <a:cs typeface="Courier New" panose="02070309020205020404" pitchFamily="49" charset="0"/>
              </a:rPr>
              <a:t>ILL THE BLANK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DE666B-9CAF-FF43-6F83-661097513C9F}"/>
              </a:ext>
            </a:extLst>
          </p:cNvPr>
          <p:cNvSpPr txBox="1"/>
          <p:nvPr/>
        </p:nvSpPr>
        <p:spPr>
          <a:xfrm>
            <a:off x="708650" y="2562471"/>
            <a:ext cx="3147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Courier New" panose="02070309020205020404" pitchFamily="49" charset="0"/>
                <a:cs typeface="Courier New" panose="02070309020205020404" pitchFamily="49" charset="0"/>
              </a:rPr>
              <a:t>ITH BROWNIES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6F02D6-FF64-28D3-E301-F0709A7A4EC0}"/>
              </a:ext>
            </a:extLst>
          </p:cNvPr>
          <p:cNvSpPr txBox="1"/>
          <p:nvPr/>
        </p:nvSpPr>
        <p:spPr>
          <a:xfrm>
            <a:off x="471147" y="3750064"/>
            <a:ext cx="3147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Courier New" panose="02070309020205020404" pitchFamily="49" charset="0"/>
                <a:cs typeface="Courier New" panose="02070309020205020404" pitchFamily="49" charset="0"/>
              </a:rPr>
              <a:t>IN LOWERCASE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B35311-6531-DAD8-90D2-212482B2CBCC}"/>
              </a:ext>
            </a:extLst>
          </p:cNvPr>
          <p:cNvSpPr txBox="1"/>
          <p:nvPr/>
        </p:nvSpPr>
        <p:spPr>
          <a:xfrm>
            <a:off x="386025" y="4681490"/>
            <a:ext cx="6939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solidFill>
                  <a:srgbClr val="00000A"/>
                </a:solidFill>
                <a:effectLst/>
                <a:latin typeface="Courier 10 Pitch"/>
                <a:ea typeface="Droid Sans Fallback"/>
                <a:cs typeface="FreeSans"/>
              </a:rPr>
              <a:t>https://crypto.cyberpdx.org/static/________.jpg</a:t>
            </a:r>
            <a:endParaRPr lang="en-US" sz="1400">
              <a:solidFill>
                <a:srgbClr val="00000A"/>
              </a:solidFill>
              <a:effectLst/>
              <a:latin typeface="Liberation Serif"/>
              <a:ea typeface="Droid Sans Fallback"/>
              <a:cs typeface="FreeSans"/>
            </a:endParaRPr>
          </a:p>
        </p:txBody>
      </p:sp>
    </p:spTree>
    <p:extLst>
      <p:ext uri="{BB962C8B-B14F-4D97-AF65-F5344CB8AC3E}">
        <p14:creationId xmlns:p14="http://schemas.microsoft.com/office/powerpoint/2010/main" val="197283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298836F-82D3-006A-05EA-BDB463A31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" y="24892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03BE74E-0663-11BE-B3B2-C85EB4848EFC}"/>
              </a:ext>
            </a:extLst>
          </p:cNvPr>
          <p:cNvCxnSpPr>
            <a:cxnSpLocks/>
            <a:stCxn id="1026" idx="3"/>
          </p:cNvCxnSpPr>
          <p:nvPr/>
        </p:nvCxnSpPr>
        <p:spPr>
          <a:xfrm>
            <a:off x="2631440" y="1468120"/>
            <a:ext cx="5892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639268B8-6423-ECD3-E8B0-D8C267AAF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0720" y="120978"/>
            <a:ext cx="5557520" cy="28579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B950F3-F06A-577A-7211-AB8BD6FB0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497" y="3179872"/>
            <a:ext cx="7352983" cy="355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366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2DCE1-2916-A210-8C4E-0802F64B9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Challenge #3</a:t>
            </a:r>
          </a:p>
        </p:txBody>
      </p:sp>
      <p:pic>
        <p:nvPicPr>
          <p:cNvPr id="4" name="Image2">
            <a:extLst>
              <a:ext uri="{FF2B5EF4-FFF2-40B4-BE49-F238E27FC236}">
                <a16:creationId xmlns:a16="http://schemas.microsoft.com/office/drawing/2014/main" id="{393EDD43-5A83-3DA7-87CF-5B82FD03A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846897" y="1017547"/>
            <a:ext cx="5023485" cy="85280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72BF18C-75BD-A7CC-562C-CFAF274108FA}"/>
              </a:ext>
            </a:extLst>
          </p:cNvPr>
          <p:cNvCxnSpPr>
            <a:cxnSpLocks/>
          </p:cNvCxnSpPr>
          <p:nvPr/>
        </p:nvCxnSpPr>
        <p:spPr>
          <a:xfrm>
            <a:off x="4358639" y="1870352"/>
            <a:ext cx="0" cy="3648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D8C2728-838A-F139-7990-1BB8B5860AB6}"/>
              </a:ext>
            </a:extLst>
          </p:cNvPr>
          <p:cNvSpPr txBox="1"/>
          <p:nvPr/>
        </p:nvSpPr>
        <p:spPr>
          <a:xfrm>
            <a:off x="2753360" y="2319128"/>
            <a:ext cx="27228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Courier New" panose="02070309020205020404" pitchFamily="49" charset="0"/>
                <a:cs typeface="Courier New" panose="02070309020205020404" pitchFamily="49" charset="0"/>
              </a:rPr>
              <a:t>Today is 0x22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1348B61-F0A7-194B-3601-657E604EB8FE}"/>
              </a:ext>
            </a:extLst>
          </p:cNvPr>
          <p:cNvCxnSpPr>
            <a:cxnSpLocks/>
          </p:cNvCxnSpPr>
          <p:nvPr/>
        </p:nvCxnSpPr>
        <p:spPr>
          <a:xfrm flipH="1">
            <a:off x="4358639" y="2753360"/>
            <a:ext cx="10158" cy="314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ED287FE-DF4C-A2C9-2A2B-8AB4F3A054F8}"/>
              </a:ext>
            </a:extLst>
          </p:cNvPr>
          <p:cNvSpPr txBox="1"/>
          <p:nvPr/>
        </p:nvSpPr>
        <p:spPr>
          <a:xfrm>
            <a:off x="5303517" y="2331114"/>
            <a:ext cx="27228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Courier New" panose="02070309020205020404" pitchFamily="49" charset="0"/>
                <a:cs typeface="Courier New" panose="02070309020205020404" pitchFamily="49" charset="0"/>
              </a:rPr>
              <a:t>=&gt; 34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346193-B5BB-0B15-F068-8B36192774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11" b="23986"/>
          <a:stretch/>
        </p:blipFill>
        <p:spPr>
          <a:xfrm>
            <a:off x="220262" y="3108776"/>
            <a:ext cx="8842458" cy="2895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D7E941-AF3F-4F27-18F7-01DBF3D4C4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538" b="43242"/>
          <a:stretch/>
        </p:blipFill>
        <p:spPr>
          <a:xfrm>
            <a:off x="560431" y="3786276"/>
            <a:ext cx="8271869" cy="1946849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E4F0D04-CD79-053A-4065-925FB443E341}"/>
              </a:ext>
            </a:extLst>
          </p:cNvPr>
          <p:cNvCxnSpPr>
            <a:cxnSpLocks/>
          </p:cNvCxnSpPr>
          <p:nvPr/>
        </p:nvCxnSpPr>
        <p:spPr>
          <a:xfrm flipH="1">
            <a:off x="4348481" y="3468085"/>
            <a:ext cx="10158" cy="314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0ABE57E-FB84-0A55-9075-A760B30D0CC1}"/>
              </a:ext>
            </a:extLst>
          </p:cNvPr>
          <p:cNvCxnSpPr>
            <a:cxnSpLocks/>
          </p:cNvCxnSpPr>
          <p:nvPr/>
        </p:nvCxnSpPr>
        <p:spPr>
          <a:xfrm flipH="1">
            <a:off x="4338323" y="5712621"/>
            <a:ext cx="10158" cy="314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187961F-620D-589C-C504-2F590E94B315}"/>
              </a:ext>
            </a:extLst>
          </p:cNvPr>
          <p:cNvSpPr txBox="1"/>
          <p:nvPr/>
        </p:nvSpPr>
        <p:spPr>
          <a:xfrm>
            <a:off x="671039" y="6121095"/>
            <a:ext cx="831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find the chief in the courtyard who fought no more forever</a:t>
            </a:r>
          </a:p>
        </p:txBody>
      </p:sp>
    </p:spTree>
    <p:extLst>
      <p:ext uri="{BB962C8B-B14F-4D97-AF65-F5344CB8AC3E}">
        <p14:creationId xmlns:p14="http://schemas.microsoft.com/office/powerpoint/2010/main" val="300655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DBD93-8293-AF2D-151D-148C93026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Challenge #4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BBCF3B-52BA-214B-09B3-5B56AA66D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59" y="2656048"/>
            <a:ext cx="8361680" cy="29863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28FC1F-88D0-7952-D378-62B7B0031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073" y="923212"/>
            <a:ext cx="7725853" cy="134321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D6CF21C-2E10-3E10-63C9-3DB9840C9602}"/>
              </a:ext>
            </a:extLst>
          </p:cNvPr>
          <p:cNvCxnSpPr>
            <a:stCxn id="7" idx="2"/>
            <a:endCxn id="5" idx="0"/>
          </p:cNvCxnSpPr>
          <p:nvPr/>
        </p:nvCxnSpPr>
        <p:spPr>
          <a:xfrm flipH="1">
            <a:off x="4571999" y="2266424"/>
            <a:ext cx="1" cy="3896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3776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9C8F02B-C013-E93F-4F04-B186D47FAB4F}"/>
              </a:ext>
            </a:extLst>
          </p:cNvPr>
          <p:cNvSpPr txBox="1"/>
          <p:nvPr/>
        </p:nvSpPr>
        <p:spPr>
          <a:xfrm>
            <a:off x="574429" y="504875"/>
            <a:ext cx="79951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rgbClr val="00000A"/>
                </a:solidFill>
                <a:effectLst/>
                <a:latin typeface="Courier New" panose="02070309020205020404" pitchFamily="49" charset="0"/>
                <a:ea typeface="Droid Sans Fallback"/>
                <a:cs typeface="FreeSans"/>
              </a:rPr>
              <a:t>ENGINEERENGINEERENGINEERENGINEERENGINEEREN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79D185-3235-BF79-CF69-5C523BB26E4C}"/>
              </a:ext>
            </a:extLst>
          </p:cNvPr>
          <p:cNvSpPr txBox="1"/>
          <p:nvPr/>
        </p:nvSpPr>
        <p:spPr>
          <a:xfrm>
            <a:off x="574429" y="821397"/>
            <a:ext cx="79951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rgbClr val="00000A"/>
                </a:solidFill>
                <a:effectLst/>
                <a:latin typeface="Courier New" panose="02070309020205020404" pitchFamily="49" charset="0"/>
                <a:ea typeface="Droid Sans Fallback"/>
                <a:cs typeface="FreeSans"/>
              </a:rPr>
              <a:t>SAZPRVSFJGUXSMRUEAUBUIVEEZKNBVMEHVGVTEVUIA</a:t>
            </a:r>
            <a:endParaRPr lang="en-US" sz="1600">
              <a:solidFill>
                <a:srgbClr val="00000A"/>
              </a:solidFill>
              <a:effectLst/>
              <a:latin typeface="Liberation Serif"/>
              <a:ea typeface="Droid Sans Fallback"/>
              <a:cs typeface="FreeSan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A1885B-50E6-588E-6A27-BA88659E4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19" y="1915408"/>
            <a:ext cx="4277322" cy="362000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89F43EC-9432-AA79-B8CE-F3C18795A6A3}"/>
              </a:ext>
            </a:extLst>
          </p:cNvPr>
          <p:cNvCxnSpPr>
            <a:stCxn id="7" idx="2"/>
          </p:cNvCxnSpPr>
          <p:nvPr/>
        </p:nvCxnSpPr>
        <p:spPr>
          <a:xfrm>
            <a:off x="4572000" y="1283062"/>
            <a:ext cx="0" cy="591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7B974BE-4CF8-7920-B013-2CF420D550E8}"/>
              </a:ext>
            </a:extLst>
          </p:cNvPr>
          <p:cNvSpPr txBox="1"/>
          <p:nvPr/>
        </p:nvSpPr>
        <p:spPr>
          <a:xfrm>
            <a:off x="1260319" y="6168459"/>
            <a:ext cx="7077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on the rooftop find another name for indian garden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BC5E873-B321-0269-A873-B99C49B27098}"/>
              </a:ext>
            </a:extLst>
          </p:cNvPr>
          <p:cNvCxnSpPr/>
          <p:nvPr/>
        </p:nvCxnSpPr>
        <p:spPr>
          <a:xfrm>
            <a:off x="4521200" y="5535413"/>
            <a:ext cx="0" cy="591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877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B3EF3F-F6F0-CB61-02AE-4B53B59B7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Text generation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8F1BC-FEDF-75E0-62A2-C7D2184FF4FE}"/>
              </a:ext>
            </a:extLst>
          </p:cNvPr>
          <p:cNvSpPr txBox="1"/>
          <p:nvPr/>
        </p:nvSpPr>
        <p:spPr>
          <a:xfrm>
            <a:off x="979436" y="1689864"/>
            <a:ext cx="757130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Write me a haiku about Portland State University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D5F274E-CF2B-C2C3-0028-2E8BB94C09B7}"/>
              </a:ext>
            </a:extLst>
          </p:cNvPr>
          <p:cNvCxnSpPr>
            <a:cxnSpLocks/>
            <a:stCxn id="5" idx="2"/>
            <a:endCxn id="4" idx="0"/>
          </p:cNvCxnSpPr>
          <p:nvPr/>
        </p:nvCxnSpPr>
        <p:spPr>
          <a:xfrm>
            <a:off x="4765088" y="2089974"/>
            <a:ext cx="1" cy="87736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A7FE8-8AA3-3AE3-8360-9D16A4B1C2C6}"/>
              </a:ext>
            </a:extLst>
          </p:cNvPr>
          <p:cNvSpPr txBox="1"/>
          <p:nvPr/>
        </p:nvSpPr>
        <p:spPr>
          <a:xfrm>
            <a:off x="2285999" y="2967335"/>
            <a:ext cx="4958179" cy="101566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PSU, a haven</a:t>
            </a:r>
          </a:p>
          <a:p>
            <a:r>
              <a:rPr lang="en-US" sz="2000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Learning, art, and green spaces</a:t>
            </a:r>
          </a:p>
          <a:p>
            <a:r>
              <a:rPr lang="en-US" sz="2000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Portland's urban heart</a:t>
            </a:r>
          </a:p>
        </p:txBody>
      </p:sp>
    </p:spTree>
    <p:extLst>
      <p:ext uri="{BB962C8B-B14F-4D97-AF65-F5344CB8AC3E}">
        <p14:creationId xmlns:p14="http://schemas.microsoft.com/office/powerpoint/2010/main" val="62354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2E965-23F9-2D34-9ABB-E5A954D4C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Challenge #5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BDAAE9-1E05-87B1-7C09-277C90089123}"/>
              </a:ext>
            </a:extLst>
          </p:cNvPr>
          <p:cNvSpPr txBox="1"/>
          <p:nvPr/>
        </p:nvSpPr>
        <p:spPr>
          <a:xfrm>
            <a:off x="2054860" y="1094155"/>
            <a:ext cx="4678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solidFill>
                  <a:srgbClr val="00000A"/>
                </a:solidFill>
                <a:effectLst/>
                <a:latin typeface="Courier New" panose="02070309020205020404" pitchFamily="49" charset="0"/>
                <a:ea typeface="Droid Sans Fallback"/>
                <a:cs typeface="FreeSans"/>
              </a:rPr>
              <a:t>68 74 74 70 73 3a 2f 2f 67 6f 6f 2e 67 6c 2f 69 67 4a 79 6c 30</a:t>
            </a:r>
            <a:endParaRPr lang="en-US" sz="1200">
              <a:solidFill>
                <a:srgbClr val="00000A"/>
              </a:solidFill>
              <a:effectLst/>
              <a:latin typeface="Liberation Serif"/>
              <a:ea typeface="Droid Sans Fallback"/>
              <a:cs typeface="FreeSans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0BEBE20-E810-6107-2853-18DD8D62730B}"/>
              </a:ext>
            </a:extLst>
          </p:cNvPr>
          <p:cNvCxnSpPr/>
          <p:nvPr/>
        </p:nvCxnSpPr>
        <p:spPr>
          <a:xfrm>
            <a:off x="4368800" y="1828800"/>
            <a:ext cx="0" cy="508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05A9725-25C0-5FD2-4880-7E0129C6FE58}"/>
              </a:ext>
            </a:extLst>
          </p:cNvPr>
          <p:cNvSpPr txBox="1"/>
          <p:nvPr/>
        </p:nvSpPr>
        <p:spPr>
          <a:xfrm>
            <a:off x="2875279" y="2425114"/>
            <a:ext cx="3373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https://goo.gl/igJyl0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248E892-902C-16B5-BB53-8710B63CB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842" y="3836148"/>
            <a:ext cx="4364585" cy="270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34AB826-BFB1-9DC8-6D87-6905191ACCC4}"/>
              </a:ext>
            </a:extLst>
          </p:cNvPr>
          <p:cNvCxnSpPr/>
          <p:nvPr/>
        </p:nvCxnSpPr>
        <p:spPr>
          <a:xfrm>
            <a:off x="4368800" y="2837620"/>
            <a:ext cx="0" cy="508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1C8106A-3D46-6787-FD02-0355B9DF133D}"/>
              </a:ext>
            </a:extLst>
          </p:cNvPr>
          <p:cNvSpPr txBox="1"/>
          <p:nvPr/>
        </p:nvSpPr>
        <p:spPr>
          <a:xfrm>
            <a:off x="6390640" y="5080000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(Scytale snake)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2952E6-3A97-4D4B-D6DB-2B819031FECD}"/>
              </a:ext>
            </a:extLst>
          </p:cNvPr>
          <p:cNvSpPr txBox="1"/>
          <p:nvPr/>
        </p:nvSpPr>
        <p:spPr>
          <a:xfrm>
            <a:off x="2285999" y="3284974"/>
            <a:ext cx="63906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https://crypto.cyberpdx.org/static/snake.jpg</a:t>
            </a:r>
          </a:p>
        </p:txBody>
      </p:sp>
    </p:spTree>
    <p:extLst>
      <p:ext uri="{BB962C8B-B14F-4D97-AF65-F5344CB8AC3E}">
        <p14:creationId xmlns:p14="http://schemas.microsoft.com/office/powerpoint/2010/main" val="29324888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081520-8B5F-567B-DFF5-5805F00E9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785" y="161027"/>
            <a:ext cx="6306430" cy="37724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30650D-0F6D-5D40-ACB2-20BE3791C34D}"/>
              </a:ext>
            </a:extLst>
          </p:cNvPr>
          <p:cNvSpPr txBox="1"/>
          <p:nvPr/>
        </p:nvSpPr>
        <p:spPr>
          <a:xfrm>
            <a:off x="248791" y="4222988"/>
            <a:ext cx="114967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Tnidmox</a:t>
            </a:r>
          </a:p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hMgebcW</a:t>
            </a:r>
          </a:p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eanHeki</a:t>
            </a:r>
          </a:p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SrOarTt</a:t>
            </a:r>
          </a:p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akus,hh</a:t>
            </a:r>
          </a:p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letAUeI</a:t>
            </a:r>
          </a:p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mrsNnBt</a:t>
            </a:r>
          </a:p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oSiulo.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2CAAC08-F7DE-520A-CB2A-5173173219AD}"/>
              </a:ext>
            </a:extLst>
          </p:cNvPr>
          <p:cNvCxnSpPr>
            <a:cxnSpLocks/>
          </p:cNvCxnSpPr>
          <p:nvPr/>
        </p:nvCxnSpPr>
        <p:spPr>
          <a:xfrm>
            <a:off x="1398465" y="5415280"/>
            <a:ext cx="3454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86769EF-B23B-2BBD-E687-2B9C18679C7A}"/>
              </a:ext>
            </a:extLst>
          </p:cNvPr>
          <p:cNvSpPr txBox="1"/>
          <p:nvPr/>
        </p:nvSpPr>
        <p:spPr>
          <a:xfrm>
            <a:off x="2123440" y="5092114"/>
            <a:ext cx="6388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The Salmon Marker Sign Outside Has A Number, </a:t>
            </a:r>
          </a:p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Unlock The Box With It.</a:t>
            </a:r>
          </a:p>
        </p:txBody>
      </p:sp>
    </p:spTree>
    <p:extLst>
      <p:ext uri="{BB962C8B-B14F-4D97-AF65-F5344CB8AC3E}">
        <p14:creationId xmlns:p14="http://schemas.microsoft.com/office/powerpoint/2010/main" val="2581846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B3EF3F-F6F0-CB61-02AE-4B53B59B7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Code generation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CC2CA0-ED97-0C67-BD8A-FE1B52AD5C8E}"/>
              </a:ext>
            </a:extLst>
          </p:cNvPr>
          <p:cNvSpPr txBox="1"/>
          <p:nvPr/>
        </p:nvSpPr>
        <p:spPr>
          <a:xfrm>
            <a:off x="835807" y="1538441"/>
            <a:ext cx="721567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Write a Python program to print today's date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B385A57-242C-469B-C160-393BF7C6AFF1}"/>
              </a:ext>
            </a:extLst>
          </p:cNvPr>
          <p:cNvCxnSpPr>
            <a:cxnSpLocks/>
            <a:stCxn id="2" idx="2"/>
            <a:endCxn id="13" idx="0"/>
          </p:cNvCxnSpPr>
          <p:nvPr/>
        </p:nvCxnSpPr>
        <p:spPr>
          <a:xfrm flipH="1">
            <a:off x="4443644" y="1938551"/>
            <a:ext cx="1" cy="63967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1">
            <a:extLst>
              <a:ext uri="{FF2B5EF4-FFF2-40B4-BE49-F238E27FC236}">
                <a16:creationId xmlns:a16="http://schemas.microsoft.com/office/drawing/2014/main" id="{95FD2E55-30FB-2617-569A-519156C1B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Write a Python program to print the current date and time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167A41-633C-566F-BB67-E1722C607699}"/>
              </a:ext>
            </a:extLst>
          </p:cNvPr>
          <p:cNvSpPr txBox="1"/>
          <p:nvPr/>
        </p:nvSpPr>
        <p:spPr>
          <a:xfrm>
            <a:off x="2091248" y="2578223"/>
            <a:ext cx="4704792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0">
                <a:solidFill>
                  <a:srgbClr val="AF00DB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</a:rPr>
              <a:t>from</a:t>
            </a:r>
            <a:r>
              <a:rPr lang="en-US" sz="2000" b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000" b="0">
                <a:solidFill>
                  <a:srgbClr val="267F99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</a:rPr>
              <a:t>datetime</a:t>
            </a:r>
            <a:r>
              <a:rPr lang="en-US" sz="2000" b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000" b="0">
                <a:solidFill>
                  <a:srgbClr val="AF00DB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</a:rPr>
              <a:t>import</a:t>
            </a:r>
            <a:r>
              <a:rPr lang="en-US" sz="2000" b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2000" b="0">
                <a:solidFill>
                  <a:srgbClr val="267F99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</a:rPr>
              <a:t>date</a:t>
            </a:r>
            <a:endParaRPr lang="en-US" sz="2000" b="0">
              <a:solidFill>
                <a:srgbClr val="000000"/>
              </a:solidFill>
              <a:effectLst/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br>
              <a:rPr lang="en-US" sz="2000" b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</a:rPr>
            </a:br>
            <a:r>
              <a:rPr lang="en-US" sz="2000" b="0">
                <a:solidFill>
                  <a:srgbClr val="008000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</a:rPr>
              <a:t># Get today's date</a:t>
            </a:r>
            <a:endParaRPr lang="en-US" sz="2000" b="0">
              <a:solidFill>
                <a:srgbClr val="000000"/>
              </a:solidFill>
              <a:effectLst/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sz="2000" b="0">
                <a:solidFill>
                  <a:srgbClr val="001080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</a:rPr>
              <a:t>today</a:t>
            </a:r>
            <a:r>
              <a:rPr lang="en-US" sz="2000" b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</a:rPr>
              <a:t> = </a:t>
            </a:r>
            <a:r>
              <a:rPr lang="en-US" sz="2000" b="0">
                <a:solidFill>
                  <a:srgbClr val="267F99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</a:rPr>
              <a:t>date</a:t>
            </a:r>
            <a:r>
              <a:rPr lang="en-US" sz="2000" b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sz="2000" b="0">
                <a:solidFill>
                  <a:srgbClr val="795E26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</a:rPr>
              <a:t>today</a:t>
            </a:r>
            <a:r>
              <a:rPr lang="en-US" sz="2000" b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</a:rPr>
              <a:t>()</a:t>
            </a:r>
          </a:p>
          <a:p>
            <a:br>
              <a:rPr lang="en-US" sz="2000" b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</a:rPr>
            </a:br>
            <a:r>
              <a:rPr lang="en-US" sz="2000" b="0">
                <a:solidFill>
                  <a:srgbClr val="008000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</a:rPr>
              <a:t># Print today's date</a:t>
            </a:r>
            <a:endParaRPr lang="en-US" sz="2000" b="0">
              <a:solidFill>
                <a:srgbClr val="000000"/>
              </a:solidFill>
              <a:effectLst/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sz="2000" b="0">
                <a:solidFill>
                  <a:srgbClr val="795E26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</a:rPr>
              <a:t>print</a:t>
            </a:r>
            <a:r>
              <a:rPr lang="en-US" sz="2000" b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sz="2000" b="0">
                <a:solidFill>
                  <a:srgbClr val="A31515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</a:rPr>
              <a:t>"Today's date:"</a:t>
            </a:r>
            <a:r>
              <a:rPr lang="en-US" sz="2000" b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</a:rPr>
              <a:t>, </a:t>
            </a:r>
            <a:r>
              <a:rPr lang="en-US" sz="2000" b="0">
                <a:solidFill>
                  <a:srgbClr val="001080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</a:rPr>
              <a:t>today</a:t>
            </a:r>
            <a:r>
              <a:rPr lang="en-US" sz="2000" b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7878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09A56-BDCE-357B-E025-2804D1271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Text translation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816F96-629E-F144-A603-F5E5C69C7A21}"/>
              </a:ext>
            </a:extLst>
          </p:cNvPr>
          <p:cNvSpPr txBox="1"/>
          <p:nvPr/>
        </p:nvSpPr>
        <p:spPr>
          <a:xfrm>
            <a:off x="1087515" y="1623134"/>
            <a:ext cx="6458504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Translate the following into Spanish.</a:t>
            </a:r>
            <a:b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"It was the best of times, it was the worst of times, it was the age of wisdom, it was the age of foolishness"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F18EED-3492-BD5E-83CE-7674E661BBBF}"/>
              </a:ext>
            </a:extLst>
          </p:cNvPr>
          <p:cNvSpPr txBox="1"/>
          <p:nvPr/>
        </p:nvSpPr>
        <p:spPr>
          <a:xfrm>
            <a:off x="1087515" y="3942761"/>
            <a:ext cx="6458504" cy="9233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"Era el mejor de los tiempos, era el peor de los tiempos, era la edad de la sabiduría, era la edad de la insensatez."</a:t>
            </a:r>
            <a:endParaRPr lang="en-US" dirty="0">
              <a:solidFill>
                <a:srgbClr val="00206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D2AC758-4A12-1CB8-63C4-221C6538D0C9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>
            <a:off x="4316767" y="3100462"/>
            <a:ext cx="0" cy="84229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550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SU">
  <a:themeElements>
    <a:clrScheme name="Custom 1">
      <a:dk1>
        <a:sysClr val="windowText" lastClr="000000"/>
      </a:dk1>
      <a:lt1>
        <a:sysClr val="window" lastClr="FFFFFF"/>
      </a:lt1>
      <a:dk2>
        <a:srgbClr val="696464"/>
      </a:dk2>
      <a:lt2>
        <a:srgbClr val="E9F5DC"/>
      </a:lt2>
      <a:accent1>
        <a:srgbClr val="6A7F10"/>
      </a:accent1>
      <a:accent2>
        <a:srgbClr val="6A7F10"/>
      </a:accent2>
      <a:accent3>
        <a:srgbClr val="A28E6A"/>
      </a:accent3>
      <a:accent4>
        <a:srgbClr val="00B050"/>
      </a:accent4>
      <a:accent5>
        <a:srgbClr val="918485"/>
      </a:accent5>
      <a:accent6>
        <a:srgbClr val="855D5D"/>
      </a:accent6>
      <a:hlink>
        <a:srgbClr val="0070C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SU" id="{8E3549BB-AD15-425C-90B3-F9169E2C0C94}" vid="{E3AA6DA4-660F-4ECD-8626-5B7C91A010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PSU</Template>
  <TotalTime>29855</TotalTime>
  <Words>2314</Words>
  <Application>Microsoft Office PowerPoint</Application>
  <PresentationFormat>On-screen Show (4:3)</PresentationFormat>
  <Paragraphs>405</Paragraphs>
  <Slides>71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3" baseType="lpstr">
      <vt:lpstr>Arial</vt:lpstr>
      <vt:lpstr>Avenir-Book</vt:lpstr>
      <vt:lpstr>Calibri</vt:lpstr>
      <vt:lpstr>Consolas</vt:lpstr>
      <vt:lpstr>Courier 10 Pitch</vt:lpstr>
      <vt:lpstr>Courier New</vt:lpstr>
      <vt:lpstr>Franklin Gothic Book</vt:lpstr>
      <vt:lpstr>Liberation Serif</vt:lpstr>
      <vt:lpstr>Perpetua</vt:lpstr>
      <vt:lpstr>Wingdings</vt:lpstr>
      <vt:lpstr>Wingdings 2</vt:lpstr>
      <vt:lpstr>PSU</vt:lpstr>
      <vt:lpstr>CyberPDX Crypto Cryptography with Generative AI</vt:lpstr>
      <vt:lpstr>Inventory for today</vt:lpstr>
      <vt:lpstr>LLMs</vt:lpstr>
      <vt:lpstr>PowerPoint Presentation</vt:lpstr>
      <vt:lpstr>Models tuned to handle many tasks</vt:lpstr>
      <vt:lpstr>'Modern' LLMs</vt:lpstr>
      <vt:lpstr>Text generation</vt:lpstr>
      <vt:lpstr>Code generation</vt:lpstr>
      <vt:lpstr>Text translation</vt:lpstr>
      <vt:lpstr>Reasoning</vt:lpstr>
      <vt:lpstr>Programming with LLMs</vt:lpstr>
      <vt:lpstr>PowerPoint Presentation</vt:lpstr>
      <vt:lpstr>Python notebooks</vt:lpstr>
      <vt:lpstr>Executing code</vt:lpstr>
      <vt:lpstr>Running Python notebooks</vt:lpstr>
      <vt:lpstr>Notebook #1</vt:lpstr>
      <vt:lpstr>Notebook #1 code</vt:lpstr>
      <vt:lpstr>PowerPoint Presentation</vt:lpstr>
      <vt:lpstr>PowerPoint Presentation</vt:lpstr>
      <vt:lpstr>PowerPoint Presentation</vt:lpstr>
      <vt:lpstr>Run program in Colab</vt:lpstr>
      <vt:lpstr>PowerPoint Presentation</vt:lpstr>
      <vt:lpstr>PowerPoint Presentation</vt:lpstr>
      <vt:lpstr>Notebook #1 questions</vt:lpstr>
      <vt:lpstr>Hallucinations</vt:lpstr>
      <vt:lpstr>But first</vt:lpstr>
      <vt:lpstr>Meme-worthy</vt:lpstr>
      <vt:lpstr>Crypto challenge #7 (Scytale)</vt:lpstr>
      <vt:lpstr>Notebook #2</vt:lpstr>
      <vt:lpstr>Notebook #2 code</vt:lpstr>
      <vt:lpstr>Notebook #2 questions</vt:lpstr>
      <vt:lpstr>Code breaking</vt:lpstr>
      <vt:lpstr>Navajo Code</vt:lpstr>
      <vt:lpstr>Last living code talkers</vt:lpstr>
      <vt:lpstr>Navajo code</vt:lpstr>
      <vt:lpstr>Example</vt:lpstr>
      <vt:lpstr>Can an LLM translate into Navajo code?</vt:lpstr>
      <vt:lpstr>Issue</vt:lpstr>
      <vt:lpstr>In-context learning</vt:lpstr>
      <vt:lpstr>"Retrieval Augmented Generation" (RAG)</vt:lpstr>
      <vt:lpstr>Notebook #3</vt:lpstr>
      <vt:lpstr>Notebook #3 code</vt:lpstr>
      <vt:lpstr>PowerPoint Presentation</vt:lpstr>
      <vt:lpstr>PowerPoint Presentation</vt:lpstr>
      <vt:lpstr>Notebook #3 questions</vt:lpstr>
      <vt:lpstr>LLM Agents</vt:lpstr>
      <vt:lpstr>How close are we really?</vt:lpstr>
      <vt:lpstr>Prior applications</vt:lpstr>
      <vt:lpstr>PowerPoint Presentation</vt:lpstr>
      <vt:lpstr>Many tools</vt:lpstr>
      <vt:lpstr>ReAct</vt:lpstr>
      <vt:lpstr>ReAct prompt template 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Notebook #4</vt:lpstr>
      <vt:lpstr>Notebook #4 code</vt:lpstr>
      <vt:lpstr>PowerPoint Presentation</vt:lpstr>
      <vt:lpstr>Notebook #4 questions</vt:lpstr>
      <vt:lpstr>Crypto Race: Teams of 6</vt:lpstr>
      <vt:lpstr>Race</vt:lpstr>
      <vt:lpstr>Challenge #1</vt:lpstr>
      <vt:lpstr>Challenge #2</vt:lpstr>
      <vt:lpstr>PowerPoint Presentation</vt:lpstr>
      <vt:lpstr>Challenge #3</vt:lpstr>
      <vt:lpstr>Challenge #4</vt:lpstr>
      <vt:lpstr>PowerPoint Presentation</vt:lpstr>
      <vt:lpstr>Challenge #5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430P/530: Internet, Web, &amp; Cloud Systems</dc:title>
  <dc:creator>wuchang</dc:creator>
  <cp:lastModifiedBy>Wu-chang Feng</cp:lastModifiedBy>
  <cp:revision>296</cp:revision>
  <dcterms:created xsi:type="dcterms:W3CDTF">2015-01-04T23:29:29Z</dcterms:created>
  <dcterms:modified xsi:type="dcterms:W3CDTF">2024-08-03T03:17:33Z</dcterms:modified>
</cp:coreProperties>
</file>